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98" r:id="rId5"/>
  </p:sldMasterIdLst>
  <p:notesMasterIdLst>
    <p:notesMasterId r:id="rId30"/>
  </p:notesMasterIdLst>
  <p:handoutMasterIdLst>
    <p:handoutMasterId r:id="rId31"/>
  </p:handoutMasterIdLst>
  <p:sldIdLst>
    <p:sldId id="256" r:id="rId6"/>
    <p:sldId id="621" r:id="rId7"/>
    <p:sldId id="1075" r:id="rId8"/>
    <p:sldId id="1037" r:id="rId9"/>
    <p:sldId id="645" r:id="rId10"/>
    <p:sldId id="1074" r:id="rId11"/>
    <p:sldId id="1041" r:id="rId12"/>
    <p:sldId id="636" r:id="rId13"/>
    <p:sldId id="1073" r:id="rId14"/>
    <p:sldId id="698" r:id="rId15"/>
    <p:sldId id="653" r:id="rId16"/>
    <p:sldId id="1064" r:id="rId17"/>
    <p:sldId id="1076" r:id="rId18"/>
    <p:sldId id="1066" r:id="rId19"/>
    <p:sldId id="1065" r:id="rId20"/>
    <p:sldId id="665" r:id="rId21"/>
    <p:sldId id="1068" r:id="rId22"/>
    <p:sldId id="1077" r:id="rId23"/>
    <p:sldId id="1049" r:id="rId24"/>
    <p:sldId id="1078" r:id="rId25"/>
    <p:sldId id="669" r:id="rId26"/>
    <p:sldId id="658" r:id="rId27"/>
    <p:sldId id="1067" r:id="rId28"/>
    <p:sldId id="1079" r:id="rId29"/>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96F0C-C6E0-922E-1249-0C73EDF37B7A}" name="Elina Raso" initials="ER" userId="S::Elina.Raso@education.vic.gov.au::7bd3e64a-40b3-4696-97f5-55a8da0ba9d1" providerId="AD"/>
  <p188:author id="{0A92E7FD-077E-1255-0BAC-9DA7C1165628}" name="David Billimoria" initials="DB" userId="S::David.Billimoria@education.vic.gov.au::f7e4b0ed-3a9a-4a86-9fba-e471a26e4b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040"/>
    <a:srgbClr val="09408C"/>
    <a:srgbClr val="007987"/>
    <a:srgbClr val="980859"/>
    <a:srgbClr val="E46F21"/>
    <a:srgbClr val="F5D5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7489A4-E02A-44C4-8DAE-7F0C0E043AF9}" v="7" dt="2024-02-02T04:13:00.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29" autoAdjust="0"/>
    <p:restoredTop sz="49119" autoAdjust="0"/>
  </p:normalViewPr>
  <p:slideViewPr>
    <p:cSldViewPr snapToGrid="0" snapToObjects="1" showGuides="1">
      <p:cViewPr varScale="1">
        <p:scale>
          <a:sx n="77" d="100"/>
          <a:sy n="77" d="100"/>
        </p:scale>
        <p:origin x="54" y="582"/>
      </p:cViewPr>
      <p:guideLst>
        <p:guide orient="horz" pos="2160"/>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1" d="100"/>
          <a:sy n="71" d="100"/>
        </p:scale>
        <p:origin x="27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Spicer" userId="21e20f4d-10e1-4b14-8ae4-06855594efa5" providerId="ADAL" clId="{AD7489A4-E02A-44C4-8DAE-7F0C0E043AF9}"/>
    <pc:docChg chg="undo custSel addSld delSld modSld modNotesMaster modHandout">
      <pc:chgData name="Katrina Spicer" userId="21e20f4d-10e1-4b14-8ae4-06855594efa5" providerId="ADAL" clId="{AD7489A4-E02A-44C4-8DAE-7F0C0E043AF9}" dt="2024-02-02T04:15:09.951" v="1793" actId="20577"/>
      <pc:docMkLst>
        <pc:docMk/>
      </pc:docMkLst>
      <pc:sldChg chg="modSp mod chgLayout modNotes">
        <pc:chgData name="Katrina Spicer" userId="21e20f4d-10e1-4b14-8ae4-06855594efa5" providerId="ADAL" clId="{AD7489A4-E02A-44C4-8DAE-7F0C0E043AF9}" dt="2024-02-02T04:15:09.951" v="1793" actId="20577"/>
        <pc:sldMkLst>
          <pc:docMk/>
          <pc:sldMk cId="1734749148" sldId="256"/>
        </pc:sldMkLst>
        <pc:spChg chg="mod ord">
          <ac:chgData name="Katrina Spicer" userId="21e20f4d-10e1-4b14-8ae4-06855594efa5" providerId="ADAL" clId="{AD7489A4-E02A-44C4-8DAE-7F0C0E043AF9}" dt="2024-02-02T04:13:33.813" v="1754" actId="14100"/>
          <ac:spMkLst>
            <pc:docMk/>
            <pc:sldMk cId="1734749148" sldId="256"/>
            <ac:spMk id="2" creationId="{00000000-0000-0000-0000-000000000000}"/>
          </ac:spMkLst>
        </pc:spChg>
        <pc:spChg chg="mod ord">
          <ac:chgData name="Katrina Spicer" userId="21e20f4d-10e1-4b14-8ae4-06855594efa5" providerId="ADAL" clId="{AD7489A4-E02A-44C4-8DAE-7F0C0E043AF9}" dt="2024-02-02T04:15:09.951" v="1793" actId="20577"/>
          <ac:spMkLst>
            <pc:docMk/>
            <pc:sldMk cId="1734749148" sldId="256"/>
            <ac:spMk id="5" creationId="{857708F6-675C-4059-915E-430473013BD1}"/>
          </ac:spMkLst>
        </pc:spChg>
      </pc:sldChg>
      <pc:sldChg chg="del">
        <pc:chgData name="Katrina Spicer" userId="21e20f4d-10e1-4b14-8ae4-06855594efa5" providerId="ADAL" clId="{AD7489A4-E02A-44C4-8DAE-7F0C0E043AF9}" dt="2024-02-02T03:26:26.576" v="2" actId="47"/>
        <pc:sldMkLst>
          <pc:docMk/>
          <pc:sldMk cId="1443862688" sldId="599"/>
        </pc:sldMkLst>
      </pc:sldChg>
      <pc:sldChg chg="modSp mod modNotes">
        <pc:chgData name="Katrina Spicer" userId="21e20f4d-10e1-4b14-8ae4-06855594efa5" providerId="ADAL" clId="{AD7489A4-E02A-44C4-8DAE-7F0C0E043AF9}" dt="2024-02-02T04:10:30.378" v="1469"/>
        <pc:sldMkLst>
          <pc:docMk/>
          <pc:sldMk cId="91931374" sldId="621"/>
        </pc:sldMkLst>
        <pc:spChg chg="mod">
          <ac:chgData name="Katrina Spicer" userId="21e20f4d-10e1-4b14-8ae4-06855594efa5" providerId="ADAL" clId="{AD7489A4-E02A-44C4-8DAE-7F0C0E043AF9}" dt="2024-02-02T03:49:38.688" v="1429" actId="20577"/>
          <ac:spMkLst>
            <pc:docMk/>
            <pc:sldMk cId="91931374" sldId="621"/>
            <ac:spMk id="3" creationId="{FE4F897C-D2D7-4178-AAD8-4C5AC54C3A79}"/>
          </ac:spMkLst>
        </pc:spChg>
      </pc:sldChg>
      <pc:sldChg chg="modNotes">
        <pc:chgData name="Katrina Spicer" userId="21e20f4d-10e1-4b14-8ae4-06855594efa5" providerId="ADAL" clId="{AD7489A4-E02A-44C4-8DAE-7F0C0E043AF9}" dt="2024-02-02T04:10:30.378" v="1469"/>
        <pc:sldMkLst>
          <pc:docMk/>
          <pc:sldMk cId="1037243566" sldId="636"/>
        </pc:sldMkLst>
      </pc:sldChg>
      <pc:sldChg chg="modNotes">
        <pc:chgData name="Katrina Spicer" userId="21e20f4d-10e1-4b14-8ae4-06855594efa5" providerId="ADAL" clId="{AD7489A4-E02A-44C4-8DAE-7F0C0E043AF9}" dt="2024-02-02T04:10:30.378" v="1469"/>
        <pc:sldMkLst>
          <pc:docMk/>
          <pc:sldMk cId="3672004415" sldId="645"/>
        </pc:sldMkLst>
      </pc:sldChg>
      <pc:sldChg chg="modNotes">
        <pc:chgData name="Katrina Spicer" userId="21e20f4d-10e1-4b14-8ae4-06855594efa5" providerId="ADAL" clId="{AD7489A4-E02A-44C4-8DAE-7F0C0E043AF9}" dt="2024-02-02T04:10:30.378" v="1469"/>
        <pc:sldMkLst>
          <pc:docMk/>
          <pc:sldMk cId="455925126" sldId="653"/>
        </pc:sldMkLst>
      </pc:sldChg>
      <pc:sldChg chg="modNotes">
        <pc:chgData name="Katrina Spicer" userId="21e20f4d-10e1-4b14-8ae4-06855594efa5" providerId="ADAL" clId="{AD7489A4-E02A-44C4-8DAE-7F0C0E043AF9}" dt="2024-02-02T04:10:30.378" v="1469"/>
        <pc:sldMkLst>
          <pc:docMk/>
          <pc:sldMk cId="2197502764" sldId="658"/>
        </pc:sldMkLst>
      </pc:sldChg>
      <pc:sldChg chg="modNotes">
        <pc:chgData name="Katrina Spicer" userId="21e20f4d-10e1-4b14-8ae4-06855594efa5" providerId="ADAL" clId="{AD7489A4-E02A-44C4-8DAE-7F0C0E043AF9}" dt="2024-02-02T04:10:30.378" v="1469"/>
        <pc:sldMkLst>
          <pc:docMk/>
          <pc:sldMk cId="2398502964" sldId="665"/>
        </pc:sldMkLst>
      </pc:sldChg>
      <pc:sldChg chg="modNotes">
        <pc:chgData name="Katrina Spicer" userId="21e20f4d-10e1-4b14-8ae4-06855594efa5" providerId="ADAL" clId="{AD7489A4-E02A-44C4-8DAE-7F0C0E043AF9}" dt="2024-02-02T04:10:30.378" v="1469"/>
        <pc:sldMkLst>
          <pc:docMk/>
          <pc:sldMk cId="3989347197" sldId="669"/>
        </pc:sldMkLst>
      </pc:sldChg>
      <pc:sldChg chg="modNotes">
        <pc:chgData name="Katrina Spicer" userId="21e20f4d-10e1-4b14-8ae4-06855594efa5" providerId="ADAL" clId="{AD7489A4-E02A-44C4-8DAE-7F0C0E043AF9}" dt="2024-02-02T04:10:30.378" v="1469"/>
        <pc:sldMkLst>
          <pc:docMk/>
          <pc:sldMk cId="933258368" sldId="698"/>
        </pc:sldMkLst>
      </pc:sldChg>
      <pc:sldChg chg="del">
        <pc:chgData name="Katrina Spicer" userId="21e20f4d-10e1-4b14-8ae4-06855594efa5" providerId="ADAL" clId="{AD7489A4-E02A-44C4-8DAE-7F0C0E043AF9}" dt="2024-02-02T03:26:13.174" v="0" actId="47"/>
        <pc:sldMkLst>
          <pc:docMk/>
          <pc:sldMk cId="2153924895" sldId="1036"/>
        </pc:sldMkLst>
      </pc:sldChg>
      <pc:sldChg chg="modNotes">
        <pc:chgData name="Katrina Spicer" userId="21e20f4d-10e1-4b14-8ae4-06855594efa5" providerId="ADAL" clId="{AD7489A4-E02A-44C4-8DAE-7F0C0E043AF9}" dt="2024-02-02T04:10:30.378" v="1469"/>
        <pc:sldMkLst>
          <pc:docMk/>
          <pc:sldMk cId="1727235658" sldId="1037"/>
        </pc:sldMkLst>
      </pc:sldChg>
      <pc:sldChg chg="modNotes">
        <pc:chgData name="Katrina Spicer" userId="21e20f4d-10e1-4b14-8ae4-06855594efa5" providerId="ADAL" clId="{AD7489A4-E02A-44C4-8DAE-7F0C0E043AF9}" dt="2024-02-02T04:10:30.378" v="1469"/>
        <pc:sldMkLst>
          <pc:docMk/>
          <pc:sldMk cId="3163303919" sldId="1041"/>
        </pc:sldMkLst>
      </pc:sldChg>
      <pc:sldChg chg="modNotes">
        <pc:chgData name="Katrina Spicer" userId="21e20f4d-10e1-4b14-8ae4-06855594efa5" providerId="ADAL" clId="{AD7489A4-E02A-44C4-8DAE-7F0C0E043AF9}" dt="2024-02-02T04:10:30.378" v="1469"/>
        <pc:sldMkLst>
          <pc:docMk/>
          <pc:sldMk cId="1920866221" sldId="1049"/>
        </pc:sldMkLst>
      </pc:sldChg>
      <pc:sldChg chg="modNotes">
        <pc:chgData name="Katrina Spicer" userId="21e20f4d-10e1-4b14-8ae4-06855594efa5" providerId="ADAL" clId="{AD7489A4-E02A-44C4-8DAE-7F0C0E043AF9}" dt="2024-02-02T04:10:30.378" v="1469"/>
        <pc:sldMkLst>
          <pc:docMk/>
          <pc:sldMk cId="561933468" sldId="1064"/>
        </pc:sldMkLst>
      </pc:sldChg>
      <pc:sldChg chg="modSp mod modNotes">
        <pc:chgData name="Katrina Spicer" userId="21e20f4d-10e1-4b14-8ae4-06855594efa5" providerId="ADAL" clId="{AD7489A4-E02A-44C4-8DAE-7F0C0E043AF9}" dt="2024-02-02T04:10:30.378" v="1469"/>
        <pc:sldMkLst>
          <pc:docMk/>
          <pc:sldMk cId="2034141570" sldId="1065"/>
        </pc:sldMkLst>
        <pc:spChg chg="mod">
          <ac:chgData name="Katrina Spicer" userId="21e20f4d-10e1-4b14-8ae4-06855594efa5" providerId="ADAL" clId="{AD7489A4-E02A-44C4-8DAE-7F0C0E043AF9}" dt="2024-02-02T03:33:37.560" v="240" actId="6549"/>
          <ac:spMkLst>
            <pc:docMk/>
            <pc:sldMk cId="2034141570" sldId="1065"/>
            <ac:spMk id="6" creationId="{C93A4C67-33BD-45E3-99DE-2FA388AC36C2}"/>
          </ac:spMkLst>
        </pc:spChg>
      </pc:sldChg>
      <pc:sldChg chg="modNotes">
        <pc:chgData name="Katrina Spicer" userId="21e20f4d-10e1-4b14-8ae4-06855594efa5" providerId="ADAL" clId="{AD7489A4-E02A-44C4-8DAE-7F0C0E043AF9}" dt="2024-02-02T04:10:30.378" v="1469"/>
        <pc:sldMkLst>
          <pc:docMk/>
          <pc:sldMk cId="3631333429" sldId="1066"/>
        </pc:sldMkLst>
      </pc:sldChg>
      <pc:sldChg chg="modNotes">
        <pc:chgData name="Katrina Spicer" userId="21e20f4d-10e1-4b14-8ae4-06855594efa5" providerId="ADAL" clId="{AD7489A4-E02A-44C4-8DAE-7F0C0E043AF9}" dt="2024-02-02T04:10:30.378" v="1469"/>
        <pc:sldMkLst>
          <pc:docMk/>
          <pc:sldMk cId="4143206959" sldId="1067"/>
        </pc:sldMkLst>
      </pc:sldChg>
      <pc:sldChg chg="modNotes">
        <pc:chgData name="Katrina Spicer" userId="21e20f4d-10e1-4b14-8ae4-06855594efa5" providerId="ADAL" clId="{AD7489A4-E02A-44C4-8DAE-7F0C0E043AF9}" dt="2024-02-02T04:10:30.378" v="1469"/>
        <pc:sldMkLst>
          <pc:docMk/>
          <pc:sldMk cId="1126646248" sldId="1068"/>
        </pc:sldMkLst>
      </pc:sldChg>
      <pc:sldChg chg="del">
        <pc:chgData name="Katrina Spicer" userId="21e20f4d-10e1-4b14-8ae4-06855594efa5" providerId="ADAL" clId="{AD7489A4-E02A-44C4-8DAE-7F0C0E043AF9}" dt="2024-02-02T03:26:15.778" v="1" actId="47"/>
        <pc:sldMkLst>
          <pc:docMk/>
          <pc:sldMk cId="2000687958" sldId="1070"/>
        </pc:sldMkLst>
      </pc:sldChg>
      <pc:sldChg chg="modNotes">
        <pc:chgData name="Katrina Spicer" userId="21e20f4d-10e1-4b14-8ae4-06855594efa5" providerId="ADAL" clId="{AD7489A4-E02A-44C4-8DAE-7F0C0E043AF9}" dt="2024-02-02T04:10:30.378" v="1469"/>
        <pc:sldMkLst>
          <pc:docMk/>
          <pc:sldMk cId="3705009687" sldId="1073"/>
        </pc:sldMkLst>
      </pc:sldChg>
      <pc:sldChg chg="modNotes">
        <pc:chgData name="Katrina Spicer" userId="21e20f4d-10e1-4b14-8ae4-06855594efa5" providerId="ADAL" clId="{AD7489A4-E02A-44C4-8DAE-7F0C0E043AF9}" dt="2024-02-02T04:10:30.378" v="1469"/>
        <pc:sldMkLst>
          <pc:docMk/>
          <pc:sldMk cId="4226214153" sldId="1074"/>
        </pc:sldMkLst>
      </pc:sldChg>
      <pc:sldChg chg="modSp mod modNotes">
        <pc:chgData name="Katrina Spicer" userId="21e20f4d-10e1-4b14-8ae4-06855594efa5" providerId="ADAL" clId="{AD7489A4-E02A-44C4-8DAE-7F0C0E043AF9}" dt="2024-02-02T04:10:30.378" v="1469"/>
        <pc:sldMkLst>
          <pc:docMk/>
          <pc:sldMk cId="3083952902" sldId="1075"/>
        </pc:sldMkLst>
        <pc:spChg chg="mod">
          <ac:chgData name="Katrina Spicer" userId="21e20f4d-10e1-4b14-8ae4-06855594efa5" providerId="ADAL" clId="{AD7489A4-E02A-44C4-8DAE-7F0C0E043AF9}" dt="2024-02-02T03:50:14.475" v="1430" actId="13926"/>
          <ac:spMkLst>
            <pc:docMk/>
            <pc:sldMk cId="3083952902" sldId="1075"/>
            <ac:spMk id="2" creationId="{D64402D8-7476-2742-91B0-D0141440F82C}"/>
          </ac:spMkLst>
        </pc:spChg>
      </pc:sldChg>
      <pc:sldChg chg="modNotes">
        <pc:chgData name="Katrina Spicer" userId="21e20f4d-10e1-4b14-8ae4-06855594efa5" providerId="ADAL" clId="{AD7489A4-E02A-44C4-8DAE-7F0C0E043AF9}" dt="2024-02-02T04:10:30.378" v="1469"/>
        <pc:sldMkLst>
          <pc:docMk/>
          <pc:sldMk cId="4041934814" sldId="1076"/>
        </pc:sldMkLst>
      </pc:sldChg>
      <pc:sldChg chg="modNotes">
        <pc:chgData name="Katrina Spicer" userId="21e20f4d-10e1-4b14-8ae4-06855594efa5" providerId="ADAL" clId="{AD7489A4-E02A-44C4-8DAE-7F0C0E043AF9}" dt="2024-02-02T04:10:30.378" v="1469"/>
        <pc:sldMkLst>
          <pc:docMk/>
          <pc:sldMk cId="1551105665" sldId="1077"/>
        </pc:sldMkLst>
      </pc:sldChg>
      <pc:sldChg chg="modNotes">
        <pc:chgData name="Katrina Spicer" userId="21e20f4d-10e1-4b14-8ae4-06855594efa5" providerId="ADAL" clId="{AD7489A4-E02A-44C4-8DAE-7F0C0E043AF9}" dt="2024-02-02T04:10:30.378" v="1469"/>
        <pc:sldMkLst>
          <pc:docMk/>
          <pc:sldMk cId="1508929714" sldId="1078"/>
        </pc:sldMkLst>
      </pc:sldChg>
      <pc:sldChg chg="addSp delSp modSp new mod setBg">
        <pc:chgData name="Katrina Spicer" userId="21e20f4d-10e1-4b14-8ae4-06855594efa5" providerId="ADAL" clId="{AD7489A4-E02A-44C4-8DAE-7F0C0E043AF9}" dt="2024-02-02T03:51:16.776" v="1464" actId="20577"/>
        <pc:sldMkLst>
          <pc:docMk/>
          <pc:sldMk cId="1081931821" sldId="1079"/>
        </pc:sldMkLst>
        <pc:spChg chg="mod">
          <ac:chgData name="Katrina Spicer" userId="21e20f4d-10e1-4b14-8ae4-06855594efa5" providerId="ADAL" clId="{AD7489A4-E02A-44C4-8DAE-7F0C0E043AF9}" dt="2024-02-02T03:51:16.776" v="1464" actId="20577"/>
          <ac:spMkLst>
            <pc:docMk/>
            <pc:sldMk cId="1081931821" sldId="1079"/>
            <ac:spMk id="2" creationId="{A4B25DE3-D54C-33E3-B5ED-F28FE1EC7434}"/>
          </ac:spMkLst>
        </pc:spChg>
        <pc:spChg chg="add del">
          <ac:chgData name="Katrina Spicer" userId="21e20f4d-10e1-4b14-8ae4-06855594efa5" providerId="ADAL" clId="{AD7489A4-E02A-44C4-8DAE-7F0C0E043AF9}" dt="2024-02-02T03:43:23.383" v="1140" actId="26606"/>
          <ac:spMkLst>
            <pc:docMk/>
            <pc:sldMk cId="1081931821" sldId="1079"/>
            <ac:spMk id="9" creationId="{01D0AF59-99C3-4251-AB9A-C966C6AD4400}"/>
          </ac:spMkLst>
        </pc:spChg>
        <pc:spChg chg="add del">
          <ac:chgData name="Katrina Spicer" userId="21e20f4d-10e1-4b14-8ae4-06855594efa5" providerId="ADAL" clId="{AD7489A4-E02A-44C4-8DAE-7F0C0E043AF9}" dt="2024-02-02T03:43:23.383" v="1140" actId="26606"/>
          <ac:spMkLst>
            <pc:docMk/>
            <pc:sldMk cId="1081931821" sldId="1079"/>
            <ac:spMk id="11" creationId="{1855405F-37A2-4869-9154-F8BE3BECE6C3}"/>
          </ac:spMkLst>
        </pc:spChg>
        <pc:spChg chg="add del">
          <ac:chgData name="Katrina Spicer" userId="21e20f4d-10e1-4b14-8ae4-06855594efa5" providerId="ADAL" clId="{AD7489A4-E02A-44C4-8DAE-7F0C0E043AF9}" dt="2024-02-02T03:43:24.602" v="1142" actId="26606"/>
          <ac:spMkLst>
            <pc:docMk/>
            <pc:sldMk cId="1081931821" sldId="1079"/>
            <ac:spMk id="13" creationId="{C7F55EAC-550A-4BDD-9099-3F20B8FA0EBC}"/>
          </ac:spMkLst>
        </pc:spChg>
        <pc:spChg chg="add del">
          <ac:chgData name="Katrina Spicer" userId="21e20f4d-10e1-4b14-8ae4-06855594efa5" providerId="ADAL" clId="{AD7489A4-E02A-44C4-8DAE-7F0C0E043AF9}" dt="2024-02-02T03:43:24.602" v="1142" actId="26606"/>
          <ac:spMkLst>
            <pc:docMk/>
            <pc:sldMk cId="1081931821" sldId="1079"/>
            <ac:spMk id="14" creationId="{DC4F5A5F-493F-49AE-89B6-D5AF5EBC8B0E}"/>
          </ac:spMkLst>
        </pc:spChg>
        <pc:spChg chg="add del">
          <ac:chgData name="Katrina Spicer" userId="21e20f4d-10e1-4b14-8ae4-06855594efa5" providerId="ADAL" clId="{AD7489A4-E02A-44C4-8DAE-7F0C0E043AF9}" dt="2024-02-02T03:43:30.499" v="1148" actId="26606"/>
          <ac:spMkLst>
            <pc:docMk/>
            <pc:sldMk cId="1081931821" sldId="1079"/>
            <ac:spMk id="15" creationId="{D64E9910-51FE-45BF-973D-9D2401FD3C63}"/>
          </ac:spMkLst>
        </pc:spChg>
        <pc:spChg chg="add del">
          <ac:chgData name="Katrina Spicer" userId="21e20f4d-10e1-4b14-8ae4-06855594efa5" providerId="ADAL" clId="{AD7489A4-E02A-44C4-8DAE-7F0C0E043AF9}" dt="2024-02-02T03:43:26.319" v="1144" actId="26606"/>
          <ac:spMkLst>
            <pc:docMk/>
            <pc:sldMk cId="1081931821" sldId="1079"/>
            <ac:spMk id="16" creationId="{69D184B2-2226-4E31-BCCB-444330767440}"/>
          </ac:spMkLst>
        </pc:spChg>
        <pc:spChg chg="add del">
          <ac:chgData name="Katrina Spicer" userId="21e20f4d-10e1-4b14-8ae4-06855594efa5" providerId="ADAL" clId="{AD7489A4-E02A-44C4-8DAE-7F0C0E043AF9}" dt="2024-02-02T03:43:26.319" v="1144" actId="26606"/>
          <ac:spMkLst>
            <pc:docMk/>
            <pc:sldMk cId="1081931821" sldId="1079"/>
            <ac:spMk id="17" creationId="{1AC4D4E3-486A-464A-8EC8-D44881097267}"/>
          </ac:spMkLst>
        </pc:spChg>
        <pc:spChg chg="add del">
          <ac:chgData name="Katrina Spicer" userId="21e20f4d-10e1-4b14-8ae4-06855594efa5" providerId="ADAL" clId="{AD7489A4-E02A-44C4-8DAE-7F0C0E043AF9}" dt="2024-02-02T03:43:26.319" v="1144" actId="26606"/>
          <ac:spMkLst>
            <pc:docMk/>
            <pc:sldMk cId="1081931821" sldId="1079"/>
            <ac:spMk id="18" creationId="{864DE13E-58EB-4475-B79C-0D4FC651239B}"/>
          </ac:spMkLst>
        </pc:spChg>
        <pc:spChg chg="add del">
          <ac:chgData name="Katrina Spicer" userId="21e20f4d-10e1-4b14-8ae4-06855594efa5" providerId="ADAL" clId="{AD7489A4-E02A-44C4-8DAE-7F0C0E043AF9}" dt="2024-02-02T03:43:27.922" v="1146" actId="26606"/>
          <ac:spMkLst>
            <pc:docMk/>
            <pc:sldMk cId="1081931821" sldId="1079"/>
            <ac:spMk id="20" creationId="{2D2B266D-3625-4584-A5C3-7D3F672CFF30}"/>
          </ac:spMkLst>
        </pc:spChg>
        <pc:spChg chg="add del">
          <ac:chgData name="Katrina Spicer" userId="21e20f4d-10e1-4b14-8ae4-06855594efa5" providerId="ADAL" clId="{AD7489A4-E02A-44C4-8DAE-7F0C0E043AF9}" dt="2024-02-02T03:43:27.922" v="1146" actId="26606"/>
          <ac:spMkLst>
            <pc:docMk/>
            <pc:sldMk cId="1081931821" sldId="1079"/>
            <ac:spMk id="21" creationId="{A5D2A5D1-BA0D-47D3-B051-DA7743C46E28}"/>
          </ac:spMkLst>
        </pc:spChg>
        <pc:spChg chg="add del">
          <ac:chgData name="Katrina Spicer" userId="21e20f4d-10e1-4b14-8ae4-06855594efa5" providerId="ADAL" clId="{AD7489A4-E02A-44C4-8DAE-7F0C0E043AF9}" dt="2024-02-02T03:43:30.499" v="1148" actId="26606"/>
          <ac:spMkLst>
            <pc:docMk/>
            <pc:sldMk cId="1081931821" sldId="1079"/>
            <ac:spMk id="23" creationId="{8950AD4C-6AF3-49F8-94E1-DBCAFB39478B}"/>
          </ac:spMkLst>
        </pc:spChg>
        <pc:spChg chg="add del">
          <ac:chgData name="Katrina Spicer" userId="21e20f4d-10e1-4b14-8ae4-06855594efa5" providerId="ADAL" clId="{AD7489A4-E02A-44C4-8DAE-7F0C0E043AF9}" dt="2024-02-02T03:43:30.499" v="1148" actId="26606"/>
          <ac:spMkLst>
            <pc:docMk/>
            <pc:sldMk cId="1081931821" sldId="1079"/>
            <ac:spMk id="24" creationId="{0ACBD85E-A404-45CB-B532-1039E479D4C6}"/>
          </ac:spMkLst>
        </pc:spChg>
        <pc:spChg chg="add del">
          <ac:chgData name="Katrina Spicer" userId="21e20f4d-10e1-4b14-8ae4-06855594efa5" providerId="ADAL" clId="{AD7489A4-E02A-44C4-8DAE-7F0C0E043AF9}" dt="2024-02-02T03:43:30.499" v="1148" actId="26606"/>
          <ac:spMkLst>
            <pc:docMk/>
            <pc:sldMk cId="1081931821" sldId="1079"/>
            <ac:spMk id="25" creationId="{DB1626B1-BAC7-4893-A5AC-620597685187}"/>
          </ac:spMkLst>
        </pc:spChg>
        <pc:spChg chg="add del">
          <ac:chgData name="Katrina Spicer" userId="21e20f4d-10e1-4b14-8ae4-06855594efa5" providerId="ADAL" clId="{AD7489A4-E02A-44C4-8DAE-7F0C0E043AF9}" dt="2024-02-02T03:43:32.999" v="1150" actId="26606"/>
          <ac:spMkLst>
            <pc:docMk/>
            <pc:sldMk cId="1081931821" sldId="1079"/>
            <ac:spMk id="27" creationId="{86FF76B9-219D-4469-AF87-0236D29032F1}"/>
          </ac:spMkLst>
        </pc:spChg>
        <pc:spChg chg="add del">
          <ac:chgData name="Katrina Spicer" userId="21e20f4d-10e1-4b14-8ae4-06855594efa5" providerId="ADAL" clId="{AD7489A4-E02A-44C4-8DAE-7F0C0E043AF9}" dt="2024-02-02T03:43:32.999" v="1150" actId="26606"/>
          <ac:spMkLst>
            <pc:docMk/>
            <pc:sldMk cId="1081931821" sldId="1079"/>
            <ac:spMk id="30" creationId="{2E80C965-DB6D-4F81-9E9E-B027384D0BD6}"/>
          </ac:spMkLst>
        </pc:spChg>
        <pc:spChg chg="add del">
          <ac:chgData name="Katrina Spicer" userId="21e20f4d-10e1-4b14-8ae4-06855594efa5" providerId="ADAL" clId="{AD7489A4-E02A-44C4-8DAE-7F0C0E043AF9}" dt="2024-02-02T03:43:32.999" v="1150" actId="26606"/>
          <ac:spMkLst>
            <pc:docMk/>
            <pc:sldMk cId="1081931821" sldId="1079"/>
            <ac:spMk id="31" creationId="{633C5E46-DAC5-4661-9C87-22B08E2A512F}"/>
          </ac:spMkLst>
        </pc:spChg>
        <pc:grpChg chg="add del">
          <ac:chgData name="Katrina Spicer" userId="21e20f4d-10e1-4b14-8ae4-06855594efa5" providerId="ADAL" clId="{AD7489A4-E02A-44C4-8DAE-7F0C0E043AF9}" dt="2024-02-02T03:43:32.999" v="1150" actId="26606"/>
          <ac:grpSpMkLst>
            <pc:docMk/>
            <pc:sldMk cId="1081931821" sldId="1079"/>
            <ac:grpSpMk id="28" creationId="{DB88BD78-87E1-424D-B479-C37D8E41B12E}"/>
          </ac:grpSpMkLst>
        </pc:grpChg>
        <pc:picChg chg="add del mod">
          <ac:chgData name="Katrina Spicer" userId="21e20f4d-10e1-4b14-8ae4-06855594efa5" providerId="ADAL" clId="{AD7489A4-E02A-44C4-8DAE-7F0C0E043AF9}" dt="2024-02-02T03:47:56.513" v="1422" actId="478"/>
          <ac:picMkLst>
            <pc:docMk/>
            <pc:sldMk cId="1081931821" sldId="1079"/>
            <ac:picMk id="4" creationId="{79727B0A-B2CB-CA4E-4DF0-31C8AAEBA4EC}"/>
          </ac:picMkLst>
        </pc:picChg>
      </pc:sldChg>
      <pc:sldChg chg="new del">
        <pc:chgData name="Katrina Spicer" userId="21e20f4d-10e1-4b14-8ae4-06855594efa5" providerId="ADAL" clId="{AD7489A4-E02A-44C4-8DAE-7F0C0E043AF9}" dt="2024-02-02T03:41:28.633" v="1110" actId="47"/>
        <pc:sldMkLst>
          <pc:docMk/>
          <pc:sldMk cId="2709720700" sldId="10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B7153-68BA-B44E-B8EF-12269C173373}"/>
              </a:ext>
            </a:extLst>
          </p:cNvPr>
          <p:cNvSpPr>
            <a:spLocks noGrp="1"/>
          </p:cNvSpPr>
          <p:nvPr>
            <p:ph type="hdr" sz="quarter"/>
          </p:nvPr>
        </p:nvSpPr>
        <p:spPr>
          <a:xfrm>
            <a:off x="3" y="0"/>
            <a:ext cx="2946347" cy="498215"/>
          </a:xfrm>
          <a:prstGeom prst="rect">
            <a:avLst/>
          </a:prstGeom>
        </p:spPr>
        <p:txBody>
          <a:bodyPr vert="horz" lIns="91044" tIns="45522" rIns="91044" bIns="45522"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89BABD-E247-384F-8F40-4F1002011BFC}"/>
              </a:ext>
            </a:extLst>
          </p:cNvPr>
          <p:cNvSpPr>
            <a:spLocks noGrp="1"/>
          </p:cNvSpPr>
          <p:nvPr>
            <p:ph type="dt" sz="quarter" idx="1"/>
          </p:nvPr>
        </p:nvSpPr>
        <p:spPr>
          <a:xfrm>
            <a:off x="3851345" y="0"/>
            <a:ext cx="2946347" cy="498215"/>
          </a:xfrm>
          <a:prstGeom prst="rect">
            <a:avLst/>
          </a:prstGeom>
        </p:spPr>
        <p:txBody>
          <a:bodyPr vert="horz" lIns="91044" tIns="45522" rIns="91044" bIns="45522" rtlCol="0"/>
          <a:lstStyle>
            <a:lvl1pPr algn="r">
              <a:defRPr sz="1200"/>
            </a:lvl1pPr>
          </a:lstStyle>
          <a:p>
            <a:fld id="{17DAE4B8-3FE8-BF4F-968D-CB20E7FFECB4}" type="datetimeFigureOut">
              <a:rPr lang="en-US" smtClean="0"/>
              <a:t>2/1/2024</a:t>
            </a:fld>
            <a:endParaRPr lang="en-US" dirty="0"/>
          </a:p>
        </p:txBody>
      </p:sp>
      <p:sp>
        <p:nvSpPr>
          <p:cNvPr id="4" name="Footer Placeholder 3">
            <a:extLst>
              <a:ext uri="{FF2B5EF4-FFF2-40B4-BE49-F238E27FC236}">
                <a16:creationId xmlns:a16="http://schemas.microsoft.com/office/drawing/2014/main" id="{78E60DBD-444D-D740-9C62-E30981394FFA}"/>
              </a:ext>
            </a:extLst>
          </p:cNvPr>
          <p:cNvSpPr>
            <a:spLocks noGrp="1"/>
          </p:cNvSpPr>
          <p:nvPr>
            <p:ph type="ftr" sz="quarter" idx="2"/>
          </p:nvPr>
        </p:nvSpPr>
        <p:spPr>
          <a:xfrm>
            <a:off x="3" y="9431601"/>
            <a:ext cx="2946347" cy="498214"/>
          </a:xfrm>
          <a:prstGeom prst="rect">
            <a:avLst/>
          </a:prstGeom>
        </p:spPr>
        <p:txBody>
          <a:bodyPr vert="horz" lIns="91044" tIns="45522" rIns="91044" bIns="4552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B738EA-2827-EF4C-A2F4-629FCB805271}"/>
              </a:ext>
            </a:extLst>
          </p:cNvPr>
          <p:cNvSpPr>
            <a:spLocks noGrp="1"/>
          </p:cNvSpPr>
          <p:nvPr>
            <p:ph type="sldNum" sz="quarter" idx="3"/>
          </p:nvPr>
        </p:nvSpPr>
        <p:spPr>
          <a:xfrm>
            <a:off x="3851345" y="9431601"/>
            <a:ext cx="2946347" cy="498214"/>
          </a:xfrm>
          <a:prstGeom prst="rect">
            <a:avLst/>
          </a:prstGeom>
        </p:spPr>
        <p:txBody>
          <a:bodyPr vert="horz" lIns="91044" tIns="45522" rIns="91044" bIns="45522" rtlCol="0" anchor="b"/>
          <a:lstStyle>
            <a:lvl1pPr algn="r">
              <a:defRPr sz="1200"/>
            </a:lvl1pPr>
          </a:lstStyle>
          <a:p>
            <a:fld id="{4378FFE0-9235-D44B-8F7B-44D7E3C74978}" type="slidenum">
              <a:rPr lang="en-US" smtClean="0"/>
              <a:t>‹#›</a:t>
            </a:fld>
            <a:endParaRPr lang="en-US" dirty="0"/>
          </a:p>
        </p:txBody>
      </p:sp>
    </p:spTree>
    <p:extLst>
      <p:ext uri="{BB962C8B-B14F-4D97-AF65-F5344CB8AC3E}">
        <p14:creationId xmlns:p14="http://schemas.microsoft.com/office/powerpoint/2010/main" val="31634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46347" cy="238071"/>
          </a:xfrm>
          <a:prstGeom prst="rect">
            <a:avLst/>
          </a:prstGeom>
        </p:spPr>
        <p:txBody>
          <a:bodyPr vert="horz" lIns="91044" tIns="45522" rIns="91044" bIns="45522" rtlCol="0"/>
          <a:lstStyle>
            <a:lvl1pPr algn="l">
              <a:defRPr sz="1200"/>
            </a:lvl1pPr>
          </a:lstStyle>
          <a:p>
            <a:endParaRPr lang="en-US" dirty="0"/>
          </a:p>
        </p:txBody>
      </p:sp>
      <p:sp>
        <p:nvSpPr>
          <p:cNvPr id="3" name="Date Placeholder 2"/>
          <p:cNvSpPr>
            <a:spLocks noGrp="1"/>
          </p:cNvSpPr>
          <p:nvPr>
            <p:ph type="dt" idx="1"/>
          </p:nvPr>
        </p:nvSpPr>
        <p:spPr>
          <a:xfrm>
            <a:off x="3851345" y="4"/>
            <a:ext cx="2946347" cy="238071"/>
          </a:xfrm>
          <a:prstGeom prst="rect">
            <a:avLst/>
          </a:prstGeom>
        </p:spPr>
        <p:txBody>
          <a:bodyPr vert="horz" lIns="91044" tIns="45522" rIns="91044" bIns="45522" rtlCol="0"/>
          <a:lstStyle>
            <a:lvl1pPr algn="r">
              <a:defRPr sz="1200"/>
            </a:lvl1pPr>
          </a:lstStyle>
          <a:p>
            <a:fld id="{0CDB6F6F-BF66-B147-B528-34B96D2910EC}" type="datetimeFigureOut">
              <a:rPr lang="en-US" smtClean="0"/>
              <a:t>2/1/2024</a:t>
            </a:fld>
            <a:endParaRPr lang="en-US" dirty="0"/>
          </a:p>
        </p:txBody>
      </p:sp>
      <p:sp>
        <p:nvSpPr>
          <p:cNvPr id="4" name="Slide Image Placeholder 3"/>
          <p:cNvSpPr>
            <a:spLocks noGrp="1" noRot="1" noChangeAspect="1"/>
          </p:cNvSpPr>
          <p:nvPr>
            <p:ph type="sldImg" idx="2"/>
          </p:nvPr>
        </p:nvSpPr>
        <p:spPr>
          <a:xfrm>
            <a:off x="1685925" y="342900"/>
            <a:ext cx="3427413" cy="1928813"/>
          </a:xfrm>
          <a:prstGeom prst="rect">
            <a:avLst/>
          </a:prstGeom>
          <a:noFill/>
          <a:ln w="12700">
            <a:solidFill>
              <a:prstClr val="black"/>
            </a:solidFill>
          </a:ln>
        </p:spPr>
        <p:txBody>
          <a:bodyPr vert="horz" lIns="91044" tIns="45522" rIns="91044" bIns="45522" rtlCol="0" anchor="ctr"/>
          <a:lstStyle/>
          <a:p>
            <a:endParaRPr lang="en-US" dirty="0"/>
          </a:p>
        </p:txBody>
      </p:sp>
      <p:sp>
        <p:nvSpPr>
          <p:cNvPr id="5" name="Notes Placeholder 4"/>
          <p:cNvSpPr>
            <a:spLocks noGrp="1"/>
          </p:cNvSpPr>
          <p:nvPr>
            <p:ph type="body" sz="quarter" idx="3"/>
          </p:nvPr>
        </p:nvSpPr>
        <p:spPr>
          <a:xfrm>
            <a:off x="406496" y="2376055"/>
            <a:ext cx="6010318" cy="687873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691746"/>
            <a:ext cx="2946347" cy="238071"/>
          </a:xfrm>
          <a:prstGeom prst="rect">
            <a:avLst/>
          </a:prstGeom>
        </p:spPr>
        <p:txBody>
          <a:bodyPr vert="horz" lIns="91044" tIns="45522" rIns="91044" bIns="455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345" y="9691746"/>
            <a:ext cx="2946347" cy="238071"/>
          </a:xfrm>
          <a:prstGeom prst="rect">
            <a:avLst/>
          </a:prstGeom>
        </p:spPr>
        <p:txBody>
          <a:bodyPr vert="horz" lIns="91044" tIns="45522" rIns="91044" bIns="45522" rtlCol="0" anchor="b"/>
          <a:lstStyle>
            <a:lvl1pPr algn="r">
              <a:defRPr sz="1200"/>
            </a:lvl1pPr>
          </a:lstStyle>
          <a:p>
            <a:fld id="{ED6696EE-E175-4144-B35C-D4A1B167B917}" type="slidenum">
              <a:rPr lang="en-US" smtClean="0"/>
              <a:t>‹#›</a:t>
            </a:fld>
            <a:endParaRPr lang="en-US" dirty="0"/>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88900" indent="-889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1950"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9750" indent="-16986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1755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535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2.education.vic.gov.au/pal/volunteers/polic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ic.gov.au/child-safety-and-wellbeing-polic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ic.gov.au/child-safe-standards-defini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SchoolsGuide.pdf" TargetMode="External"/><Relationship Id="rId7" Type="http://schemas.openxmlformats.org/officeDocument/2006/relationships/hyperlink" Target="https://www.education.vic.gov.au/school/teachers/health/childprotection/Pages/stusexual.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education.vic.gov.au/Documents/about/programs/health/protect/FourCriticalActions_ChildAbuse.pdf" TargetMode="External"/><Relationship Id="rId5" Type="http://schemas.openxmlformats.org/officeDocument/2006/relationships/hyperlink" Target="https://www.education.vic.gov.au/school/teachers/health/childprotection/Pages/identify.aspx#link49" TargetMode="External"/><Relationship Id="rId4" Type="http://schemas.openxmlformats.org/officeDocument/2006/relationships/hyperlink" Target="https://www.education.vic.gov.au/school/teachers/health/childprotection/Pages/actionfour.aspx"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ducation.vic.gov.au/school/teachers/health/childprotection/Pages/identify.aspx#link4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fuse.education.vic.gov.au/Embed/KJ4HQQ" TargetMode="External"/><Relationship Id="rId4" Type="http://schemas.openxmlformats.org/officeDocument/2006/relationships/hyperlink" Target="https://www.education.vic.gov.au/school/teachers/health/childprotection/Pages/identify.aspx#link4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actionfour.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dugate.eduweb.vic.gov.au/edrms/keyprocess/cp/SitePages/SchoolPoliciesDetail.aspx?CId=8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education.vic.gov.au/Pages/schoolsprivacypolicy.aspx"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gate.eduweb.vic.gov.au/edrms/keyprocess/cp/SitePages/SchoolPoliciesDetail.aspx?CId=8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ic.gov.au/child-safe-standards-definition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ducation.vic.gov.au/school/teachers/health/childprotection/Pages/identify.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hildsafe.humanrights.gov.au/national-princip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gate.eduweb.vic.gov.au/edrms/keyprocess/cp/SitePages/SchoolPoliciesDetail.aspx?CId=8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6496" y="2376054"/>
            <a:ext cx="6010318" cy="7210752"/>
          </a:xfrm>
        </p:spPr>
        <p:txBody>
          <a:bodyPr/>
          <a:lstStyle/>
          <a:p>
            <a:pPr marL="0" indent="0">
              <a:buNone/>
            </a:pPr>
            <a:r>
              <a:rPr lang="en-US" sz="1400" b="1" dirty="0"/>
              <a:t>BACKGROUND AND PREPARATORY NOTES FOR THE FACILITATOR</a:t>
            </a:r>
          </a:p>
          <a:p>
            <a:r>
              <a:rPr lang="en-US" dirty="0"/>
              <a:t>Background notes are provided below for your information</a:t>
            </a:r>
          </a:p>
          <a:p>
            <a:r>
              <a:rPr lang="en-US" dirty="0"/>
              <a:t>Each slide contains background notes for the facilitator and speaking notes.</a:t>
            </a:r>
          </a:p>
          <a:p>
            <a:r>
              <a:rPr lang="en-US" dirty="0"/>
              <a:t>For ease of use, it is recommended that the notes pages are printed </a:t>
            </a:r>
            <a:br>
              <a:rPr lang="en-US" dirty="0"/>
            </a:br>
            <a:r>
              <a:rPr lang="en-US" dirty="0"/>
              <a:t>out and used by the facilitator. To view the notes pages, click on the </a:t>
            </a:r>
            <a:br>
              <a:rPr lang="en-US" dirty="0"/>
            </a:br>
            <a:r>
              <a:rPr lang="en-US" dirty="0"/>
              <a:t>View menu above, and select Notes Pages from the presentation </a:t>
            </a:r>
            <a:br>
              <a:rPr lang="en-US" dirty="0"/>
            </a:br>
            <a:r>
              <a:rPr lang="en-US" dirty="0"/>
              <a:t>views (image at right in Notes Pages view).</a:t>
            </a:r>
          </a:p>
          <a:p>
            <a:pPr marL="0" indent="0">
              <a:spcBef>
                <a:spcPts val="597"/>
              </a:spcBef>
              <a:buNone/>
            </a:pPr>
            <a:r>
              <a:rPr lang="en-US" b="1" dirty="0"/>
              <a:t>TARGET AUDIENCE</a:t>
            </a:r>
          </a:p>
          <a:p>
            <a:pPr lvl="0"/>
            <a:r>
              <a:rPr lang="en-US" dirty="0"/>
              <a:t>This training presentation is for volunteers in government schools. It may be adapted for use in all Victorian schools.</a:t>
            </a:r>
            <a:endParaRPr lang="en-AU" dirty="0"/>
          </a:p>
          <a:p>
            <a:pPr lvl="0"/>
            <a:r>
              <a:rPr lang="en-AU" dirty="0"/>
              <a:t>Volunteers assist schools in many ways. These slides are designed for volunteers engaged in child connected and child-related work. </a:t>
            </a:r>
          </a:p>
          <a:p>
            <a:r>
              <a:rPr lang="en-US" dirty="0"/>
              <a:t>Note: All references to ‘school’ in this presentation include school boarding premises.</a:t>
            </a:r>
          </a:p>
          <a:p>
            <a:pPr marL="0" indent="0">
              <a:spcBef>
                <a:spcPts val="597"/>
              </a:spcBef>
              <a:buNone/>
            </a:pPr>
            <a:r>
              <a:rPr lang="en-US" b="1" dirty="0"/>
              <a:t>TIME </a:t>
            </a:r>
          </a:p>
          <a:p>
            <a:r>
              <a:rPr lang="en-US" dirty="0"/>
              <a:t>Allow approximately 45 minutes for the presentation, questions and some discussion. </a:t>
            </a:r>
          </a:p>
          <a:p>
            <a:pPr marL="0" indent="0">
              <a:spcBef>
                <a:spcPts val="597"/>
              </a:spcBef>
              <a:buNone/>
            </a:pPr>
            <a:r>
              <a:rPr lang="en-US" b="1" dirty="0"/>
              <a:t>OVERVIEW</a:t>
            </a:r>
          </a:p>
          <a:p>
            <a:pPr lvl="0"/>
            <a:r>
              <a:rPr lang="en-AU" dirty="0"/>
              <a:t>The purpose of this presentation is to ensure that relevant volunteers are:</a:t>
            </a:r>
          </a:p>
          <a:p>
            <a:pPr lvl="1"/>
            <a:r>
              <a:rPr lang="en-AU" dirty="0"/>
              <a:t>familiar with the school’s policies and procedures relating to child safety </a:t>
            </a:r>
          </a:p>
          <a:p>
            <a:pPr lvl="1"/>
            <a:r>
              <a:rPr lang="en-AU" dirty="0"/>
              <a:t>understand the role they have in maintaining and promoting the safety of students</a:t>
            </a:r>
          </a:p>
          <a:p>
            <a:pPr lvl="1"/>
            <a:r>
              <a:rPr lang="en-AU" dirty="0"/>
              <a:t>are aware of signs of child abuse to look for and how to raise concerns.</a:t>
            </a:r>
          </a:p>
          <a:p>
            <a:r>
              <a:rPr lang="en-US" dirty="0"/>
              <a:t>Prior to facilitating the session:</a:t>
            </a:r>
          </a:p>
          <a:p>
            <a:pPr lvl="1"/>
            <a:r>
              <a:rPr lang="en-US" dirty="0"/>
              <a:t>Familiarise yourself with the content of this presentation and supporting notes</a:t>
            </a:r>
          </a:p>
          <a:p>
            <a:pPr lvl="1"/>
            <a:r>
              <a:rPr lang="en-US" dirty="0"/>
              <a:t>Clarify your school’s expectations of volunteers and the child safety policies and procedures they must follow. </a:t>
            </a:r>
          </a:p>
          <a:p>
            <a:pPr lvl="1"/>
            <a:r>
              <a:rPr lang="en-US" dirty="0"/>
              <a:t>Make copies of the following school documents for distribution to the participants:</a:t>
            </a:r>
            <a:endParaRPr lang="en-AU" dirty="0"/>
          </a:p>
          <a:p>
            <a:pPr lvl="2"/>
            <a:r>
              <a:rPr lang="en-AU" dirty="0"/>
              <a:t>Child Safety Code of Conduct, Child Safety and Wellbeing Policy, Child Safety Responding and Reporting Obligations Policy and Procedures, Volunteers Policy, </a:t>
            </a:r>
            <a:r>
              <a:rPr lang="en-US" dirty="0"/>
              <a:t>Privacy Policy</a:t>
            </a:r>
            <a:endParaRPr lang="en-AU" dirty="0"/>
          </a:p>
          <a:p>
            <a:pPr lvl="1"/>
            <a:r>
              <a:rPr lang="en-US" dirty="0"/>
              <a:t>Other useful resources are: </a:t>
            </a:r>
          </a:p>
          <a:p>
            <a:pPr lvl="2"/>
            <a:r>
              <a:rPr lang="en-AU" dirty="0">
                <a:hlinkClick r:id="rId3">
                  <a:extLst>
                    <a:ext uri="{A12FA001-AC4F-418D-AE19-62706E023703}">
                      <ahyp:hlinkClr xmlns:ahyp="http://schemas.microsoft.com/office/drawing/2018/hyperlinkcolor" val="tx"/>
                    </a:ext>
                  </a:extLst>
                </a:hlinkClick>
              </a:rPr>
              <a:t>DET Volunteers in Schools</a:t>
            </a:r>
            <a:r>
              <a:rPr lang="en-AU" dirty="0"/>
              <a:t> Policy </a:t>
            </a:r>
          </a:p>
          <a:p>
            <a:pPr lvl="2"/>
            <a:r>
              <a:rPr lang="en-AU" dirty="0"/>
              <a:t>DET Volunteers Policy Template  </a:t>
            </a:r>
          </a:p>
          <a:p>
            <a:pPr lvl="2"/>
            <a:r>
              <a:rPr lang="en-AU" dirty="0"/>
              <a:t>DET Child Safety Induction package for Volunteers</a:t>
            </a:r>
          </a:p>
          <a:p>
            <a:pPr marL="0" indent="0">
              <a:spcBef>
                <a:spcPts val="597"/>
              </a:spcBef>
              <a:buNone/>
            </a:pPr>
            <a:r>
              <a:rPr lang="en-US" sz="1400" b="1" dirty="0"/>
              <a:t>SPEAKING NOTES</a:t>
            </a:r>
          </a:p>
          <a:p>
            <a:pPr>
              <a:spcAft>
                <a:spcPts val="597"/>
              </a:spcAft>
            </a:pPr>
            <a:r>
              <a:rPr lang="en-US" dirty="0"/>
              <a:t>Hello everyone</a:t>
            </a:r>
          </a:p>
          <a:p>
            <a:pPr>
              <a:spcAft>
                <a:spcPts val="597"/>
              </a:spcAft>
            </a:pPr>
            <a:r>
              <a:rPr lang="en-US" dirty="0"/>
              <a:t>Welcome to this training session on Child Safety for Volunteers in our School</a:t>
            </a:r>
          </a:p>
          <a:p>
            <a:pPr>
              <a:spcAft>
                <a:spcPts val="597"/>
              </a:spcAft>
            </a:pPr>
            <a:r>
              <a:rPr lang="en-US" dirty="0"/>
              <a:t>[Introduce yourself if required]</a:t>
            </a:r>
          </a:p>
          <a:p>
            <a:pPr lvl="1"/>
            <a:endParaRPr lang="en-US" dirty="0"/>
          </a:p>
          <a:p>
            <a:endParaRPr lang="en-US"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1</a:t>
            </a:fld>
            <a:endParaRPr lang="en-US" dirty="0"/>
          </a:p>
        </p:txBody>
      </p:sp>
      <p:sp>
        <p:nvSpPr>
          <p:cNvPr id="11" name="Slide Image Placeholder 10">
            <a:extLst>
              <a:ext uri="{FF2B5EF4-FFF2-40B4-BE49-F238E27FC236}">
                <a16:creationId xmlns:a16="http://schemas.microsoft.com/office/drawing/2014/main" id="{381D6D6D-D3A6-4D92-802C-13835AE88981}"/>
              </a:ext>
            </a:extLst>
          </p:cNvPr>
          <p:cNvSpPr>
            <a:spLocks noGrp="1" noRot="1" noChangeAspect="1"/>
          </p:cNvSpPr>
          <p:nvPr>
            <p:ph type="sldImg"/>
          </p:nvPr>
        </p:nvSpPr>
        <p:spPr>
          <a:xfrm>
            <a:off x="1685925" y="342900"/>
            <a:ext cx="3427413" cy="1928813"/>
          </a:xfrm>
        </p:spPr>
      </p:sp>
      <p:grpSp>
        <p:nvGrpSpPr>
          <p:cNvPr id="6" name="Group 5" descr="An image of the Microsoft PowerPoint presentation views tab is presented. The image shows the buttons for Normal view, Outline view, slide sorter, notes page and reading view.&#10;&#10;The buttons for Normal view and Notes Page view are highlighted in red boxes to help users switch to notes view to read the facilitators notes.">
            <a:extLst>
              <a:ext uri="{FF2B5EF4-FFF2-40B4-BE49-F238E27FC236}">
                <a16:creationId xmlns:a16="http://schemas.microsoft.com/office/drawing/2014/main" id="{6A68B6CB-8C54-40A0-9E49-83AA3F528134}"/>
              </a:ext>
            </a:extLst>
          </p:cNvPr>
          <p:cNvGrpSpPr/>
          <p:nvPr/>
        </p:nvGrpSpPr>
        <p:grpSpPr>
          <a:xfrm>
            <a:off x="4794587" y="3146401"/>
            <a:ext cx="1445174" cy="594903"/>
            <a:chOff x="7144670" y="3207212"/>
            <a:chExt cx="2643907" cy="1121300"/>
          </a:xfrm>
        </p:grpSpPr>
        <p:pic>
          <p:nvPicPr>
            <p:cNvPr id="7" name="Picture 6">
              <a:extLst>
                <a:ext uri="{FF2B5EF4-FFF2-40B4-BE49-F238E27FC236}">
                  <a16:creationId xmlns:a16="http://schemas.microsoft.com/office/drawing/2014/main" id="{F7051098-CCB9-4728-8059-AC5DB129C8C4}"/>
                </a:ext>
              </a:extLst>
            </p:cNvPr>
            <p:cNvPicPr>
              <a:picLocks noChangeAspect="1"/>
            </p:cNvPicPr>
            <p:nvPr/>
          </p:nvPicPr>
          <p:blipFill>
            <a:blip r:embed="rId4"/>
            <a:stretch>
              <a:fillRect/>
            </a:stretch>
          </p:blipFill>
          <p:spPr>
            <a:xfrm>
              <a:off x="7144670" y="3207212"/>
              <a:ext cx="2643907" cy="1121300"/>
            </a:xfrm>
            <a:prstGeom prst="rect">
              <a:avLst/>
            </a:prstGeom>
          </p:spPr>
        </p:pic>
        <p:sp>
          <p:nvSpPr>
            <p:cNvPr id="8" name="Rectangle 7">
              <a:extLst>
                <a:ext uri="{FF2B5EF4-FFF2-40B4-BE49-F238E27FC236}">
                  <a16:creationId xmlns:a16="http://schemas.microsoft.com/office/drawing/2014/main" id="{8C2E01FE-0A29-48D3-8C8B-07BFF1F7DABF}"/>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19CC2E7E-E41A-40D2-B832-A7AD096127C7}"/>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329639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1 minute</a:t>
            </a:r>
          </a:p>
          <a:p>
            <a:pPr lvl="0"/>
            <a:r>
              <a:rPr lang="en-AU" dirty="0"/>
              <a:t>This slide raises volunteers’ awareness of the school’s Child Safety and Wellbeing Policy.</a:t>
            </a:r>
          </a:p>
          <a:p>
            <a:pPr lvl="0"/>
            <a:r>
              <a:rPr lang="en-AU" dirty="0"/>
              <a:t>It identifies the intent of the school’s policy.</a:t>
            </a:r>
          </a:p>
          <a:p>
            <a:pPr lvl="0"/>
            <a:r>
              <a:rPr lang="en-AU" dirty="0"/>
              <a:t>NOTE: Your school may have called this policy another name such as Child Safety Policy. </a:t>
            </a:r>
          </a:p>
          <a:p>
            <a:pPr lvl="0"/>
            <a:r>
              <a:rPr lang="en-AU" dirty="0"/>
              <a:t>We suggest that you provide links or copies of your school’s current Child Safety and Wellbeing Policy.</a:t>
            </a:r>
          </a:p>
          <a:p>
            <a:pPr marL="0" indent="0">
              <a:spcBef>
                <a:spcPts val="597"/>
              </a:spcBef>
              <a:buNone/>
            </a:pPr>
            <a:r>
              <a:rPr lang="en-AU" sz="1400" b="1" dirty="0"/>
              <a:t>SPEAKING NOTES </a:t>
            </a:r>
          </a:p>
          <a:p>
            <a:pPr>
              <a:spcAft>
                <a:spcPts val="597"/>
              </a:spcAft>
            </a:pPr>
            <a:r>
              <a:rPr lang="en-AU" dirty="0"/>
              <a:t>You have a copy </a:t>
            </a:r>
            <a:r>
              <a:rPr lang="en-AU" dirty="0">
                <a:highlight>
                  <a:srgbClr val="FFFF00"/>
                </a:highlight>
              </a:rPr>
              <a:t>[or link to]</a:t>
            </a:r>
            <a:r>
              <a:rPr lang="en-AU" dirty="0"/>
              <a:t> our school’s Child Safety and Wellbeing Policy.</a:t>
            </a:r>
          </a:p>
          <a:p>
            <a:pPr>
              <a:spcAft>
                <a:spcPts val="597"/>
              </a:spcAft>
            </a:pPr>
            <a:r>
              <a:rPr lang="en-AU" dirty="0"/>
              <a:t>This policy demonstrates our school’s commitment to providing environments where </a:t>
            </a:r>
            <a:r>
              <a:rPr lang="en-GB" dirty="0"/>
              <a:t>our students are safe and feel safe, where their participation is valued, their views respected, and their voices are heard about decisions that affect their lives. </a:t>
            </a:r>
            <a:endParaRPr lang="en-AU" dirty="0"/>
          </a:p>
          <a:p>
            <a:pPr>
              <a:spcAft>
                <a:spcPts val="597"/>
              </a:spcAft>
            </a:pPr>
            <a:r>
              <a:rPr lang="en-AU" dirty="0"/>
              <a:t>It tells our community about our strategies and arrangements to keep children safe.</a:t>
            </a:r>
          </a:p>
          <a:p>
            <a:pPr>
              <a:spcAft>
                <a:spcPts val="597"/>
              </a:spcAft>
            </a:pPr>
            <a:r>
              <a:rPr lang="en-AU" dirty="0"/>
              <a:t>It summarises the actions we will take across all the Child Safe Standards to ensure a child safe culture is championed and modelled across the school. It covers all 11 Child Safe Standards.</a:t>
            </a:r>
          </a:p>
          <a:p>
            <a:pPr>
              <a:spcAft>
                <a:spcPts val="597"/>
              </a:spcAft>
            </a:pPr>
            <a:r>
              <a:rPr lang="en-AU" dirty="0"/>
              <a:t>Our policy supports everyone in our school community to know their responsibilities. </a:t>
            </a:r>
          </a:p>
          <a:p>
            <a:pPr>
              <a:spcAft>
                <a:spcPts val="597"/>
              </a:spcAft>
            </a:pPr>
            <a:r>
              <a:rPr lang="en-AU" dirty="0"/>
              <a:t>It sets out the responsibilities of leaders and adults engaged in child-related work, including:</a:t>
            </a:r>
          </a:p>
          <a:p>
            <a:pPr lvl="1">
              <a:spcAft>
                <a:spcPts val="597"/>
              </a:spcAft>
            </a:pPr>
            <a:r>
              <a:rPr lang="en-AU" dirty="0"/>
              <a:t>the principal, assistant principal and school or school boarding premises leaders</a:t>
            </a:r>
          </a:p>
          <a:p>
            <a:pPr lvl="1">
              <a:spcAft>
                <a:spcPts val="597"/>
              </a:spcAft>
            </a:pPr>
            <a:r>
              <a:rPr lang="en-AU" dirty="0"/>
              <a:t>school staff and volunteers</a:t>
            </a:r>
          </a:p>
          <a:p>
            <a:pPr lvl="1">
              <a:spcAft>
                <a:spcPts val="597"/>
              </a:spcAft>
            </a:pPr>
            <a:r>
              <a:rPr lang="en-AU" dirty="0"/>
              <a:t>school councils and school council members.</a:t>
            </a:r>
          </a:p>
          <a:p>
            <a:pPr>
              <a:spcAft>
                <a:spcPts val="597"/>
              </a:spcAft>
            </a:pPr>
            <a:r>
              <a:rPr lang="en-AU" dirty="0"/>
              <a:t>Our policy is publicly available on our school website and at reception. </a:t>
            </a:r>
          </a:p>
          <a:p>
            <a:pPr marL="180191" lvl="1" indent="0">
              <a:spcAft>
                <a:spcPts val="597"/>
              </a:spcAft>
              <a:buNone/>
            </a:pPr>
            <a:endParaRPr lang="en-AU" dirty="0"/>
          </a:p>
          <a:p>
            <a:pPr lvl="0"/>
            <a:endParaRPr lang="en-AU" dirty="0"/>
          </a:p>
          <a:p>
            <a:pPr>
              <a:spcAft>
                <a:spcPts val="597"/>
              </a:spcAft>
            </a:pPr>
            <a:endParaRPr lang="en-AU" dirty="0"/>
          </a:p>
          <a:p>
            <a:pPr lvl="0"/>
            <a:endParaRPr lang="en-AU" dirty="0"/>
          </a:p>
          <a:p>
            <a:pPr marL="0" indent="0">
              <a:buNone/>
            </a:pP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10</a:t>
            </a:fld>
            <a:endParaRPr lang="en-US" dirty="0"/>
          </a:p>
        </p:txBody>
      </p:sp>
      <p:sp>
        <p:nvSpPr>
          <p:cNvPr id="7" name="Slide Image Placeholder 6">
            <a:extLst>
              <a:ext uri="{FF2B5EF4-FFF2-40B4-BE49-F238E27FC236}">
                <a16:creationId xmlns:a16="http://schemas.microsoft.com/office/drawing/2014/main" id="{46984C48-A2BD-4EAD-A161-759ED9247F5B}"/>
              </a:ext>
            </a:extLst>
          </p:cNvPr>
          <p:cNvSpPr>
            <a:spLocks noGrp="1" noRot="1" noChangeAspect="1"/>
          </p:cNvSpPr>
          <p:nvPr>
            <p:ph type="sldImg"/>
          </p:nvPr>
        </p:nvSpPr>
        <p:spPr>
          <a:xfrm>
            <a:off x="1762125" y="488950"/>
            <a:ext cx="3275013" cy="1843088"/>
          </a:xfrm>
        </p:spPr>
      </p:sp>
    </p:spTree>
    <p:extLst>
      <p:ext uri="{BB962C8B-B14F-4D97-AF65-F5344CB8AC3E}">
        <p14:creationId xmlns:p14="http://schemas.microsoft.com/office/powerpoint/2010/main" val="238152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1 minute</a:t>
            </a:r>
          </a:p>
          <a:p>
            <a:pPr lvl="0"/>
            <a:r>
              <a:rPr lang="en-AU" dirty="0"/>
              <a:t>This slide describes what volunteers must do to keep children safe. </a:t>
            </a:r>
          </a:p>
          <a:p>
            <a:pPr lvl="0"/>
            <a:r>
              <a:rPr lang="en-AU" dirty="0"/>
              <a:t>The text is from the Child Safety and Wellbeing Policy template on </a:t>
            </a:r>
            <a:r>
              <a:rPr lang="en-AU"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PROTECT</a:t>
            </a:r>
            <a:r>
              <a:rPr lang="en-AU" dirty="0"/>
              <a:t>. </a:t>
            </a:r>
          </a:p>
          <a:p>
            <a:pPr lvl="0"/>
            <a:r>
              <a:rPr lang="en-AU" dirty="0"/>
              <a:t>You may need to amend this slide to match the wording in your school’s revised Child Safety and Wellbeing policy.</a:t>
            </a:r>
          </a:p>
          <a:p>
            <a:pPr marL="0" indent="0">
              <a:spcBef>
                <a:spcPts val="597"/>
              </a:spcBef>
              <a:buNone/>
            </a:pPr>
            <a:r>
              <a:rPr lang="en-AU" sz="1400" b="1" dirty="0"/>
              <a:t>SPEAKING NOTES </a:t>
            </a:r>
          </a:p>
          <a:p>
            <a:pPr>
              <a:spcAft>
                <a:spcPts val="597"/>
              </a:spcAft>
            </a:pPr>
            <a:r>
              <a:rPr lang="en-AU" dirty="0"/>
              <a:t>What does our Child Safety and Wellbeing policy say about the responsibilities of staff and volunteers?</a:t>
            </a:r>
          </a:p>
          <a:p>
            <a:pPr>
              <a:spcAft>
                <a:spcPts val="597"/>
              </a:spcAft>
            </a:pPr>
            <a:r>
              <a:rPr lang="en-AU" dirty="0"/>
              <a:t>Volunteers must participate </a:t>
            </a:r>
            <a:r>
              <a:rPr lang="en-GB" dirty="0"/>
              <a:t>in child safety and wellbeing induction and training provided by the school. </a:t>
            </a:r>
            <a:r>
              <a:rPr lang="en-AU" dirty="0"/>
              <a:t>This presentation will count as training for volunteers who are here today.</a:t>
            </a:r>
            <a:endParaRPr lang="en-GB" dirty="0"/>
          </a:p>
          <a:p>
            <a:pPr>
              <a:spcAft>
                <a:spcPts val="597"/>
              </a:spcAft>
            </a:pPr>
            <a:r>
              <a:rPr lang="en-GB" dirty="0"/>
              <a:t>Volunteers must follow the school’s child safety and wellbeing policies and procedures including our Child Safety Code of Conduct.</a:t>
            </a:r>
          </a:p>
          <a:p>
            <a:pPr>
              <a:spcAft>
                <a:spcPts val="597"/>
              </a:spcAft>
            </a:pPr>
            <a:r>
              <a:rPr lang="en-GB" dirty="0"/>
              <a:t>Volunteers must identify and raise concerns about child safety issues. Volunteers must </a:t>
            </a:r>
            <a:r>
              <a:rPr lang="en-AU" dirty="0"/>
              <a:t>not ignore or disregard any concerns raised by students and they must be welcoming of all children.</a:t>
            </a:r>
          </a:p>
          <a:p>
            <a:pPr>
              <a:spcAft>
                <a:spcPts val="597"/>
              </a:spcAft>
            </a:pPr>
            <a:r>
              <a:rPr lang="en-GB" dirty="0"/>
              <a:t>We’ll discuss your responsibilities, including what to look for and how to raise concerns as part of this presentation.</a:t>
            </a: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11</a:t>
            </a:fld>
            <a:endParaRPr lang="en-US" dirty="0"/>
          </a:p>
        </p:txBody>
      </p:sp>
      <p:sp>
        <p:nvSpPr>
          <p:cNvPr id="9" name="Slide Image Placeholder 8">
            <a:extLst>
              <a:ext uri="{FF2B5EF4-FFF2-40B4-BE49-F238E27FC236}">
                <a16:creationId xmlns:a16="http://schemas.microsoft.com/office/drawing/2014/main" id="{60BB08D5-1375-4AE0-9C6A-8A8B994E5603}"/>
              </a:ext>
            </a:extLst>
          </p:cNvPr>
          <p:cNvSpPr>
            <a:spLocks noGrp="1" noRot="1" noChangeAspect="1"/>
          </p:cNvSpPr>
          <p:nvPr>
            <p:ph type="sldImg"/>
          </p:nvPr>
        </p:nvSpPr>
        <p:spPr>
          <a:xfrm>
            <a:off x="1685925" y="342900"/>
            <a:ext cx="3427413" cy="1928813"/>
          </a:xfrm>
        </p:spPr>
      </p:sp>
    </p:spTree>
    <p:extLst>
      <p:ext uri="{BB962C8B-B14F-4D97-AF65-F5344CB8AC3E}">
        <p14:creationId xmlns:p14="http://schemas.microsoft.com/office/powerpoint/2010/main" val="261679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2 minutes</a:t>
            </a:r>
          </a:p>
          <a:p>
            <a:r>
              <a:rPr lang="en-AU" dirty="0"/>
              <a:t>Ministerial Order 1359 requires all schools to have a Child Safety and Wellbeing Policy. The policy must include the school’s commitment to child safety.</a:t>
            </a:r>
          </a:p>
          <a:p>
            <a:pPr lvl="0"/>
            <a:r>
              <a:rPr lang="en-AU" dirty="0"/>
              <a:t>This slide includes extracts from the school’s commitment to child safety. The text is from the Child Safety and Wellbeing policy template on PROTECT. </a:t>
            </a:r>
          </a:p>
          <a:p>
            <a:pPr lvl="0">
              <a:defRPr/>
            </a:pPr>
            <a:r>
              <a:rPr lang="en-AU" dirty="0"/>
              <a:t>You may need to amend this slide to match the child safety commitment in your school’s Child Safety and Wellbeing policy.</a:t>
            </a:r>
          </a:p>
          <a:p>
            <a:pPr marL="0" indent="0">
              <a:spcBef>
                <a:spcPts val="597"/>
              </a:spcBef>
              <a:buNone/>
            </a:pPr>
            <a:r>
              <a:rPr lang="en-AU" sz="1400" b="1" dirty="0"/>
              <a:t>SPEAKING NOTES </a:t>
            </a:r>
          </a:p>
          <a:p>
            <a:pPr>
              <a:spcAft>
                <a:spcPts val="597"/>
              </a:spcAft>
            </a:pPr>
            <a:r>
              <a:rPr lang="en-AU" dirty="0"/>
              <a:t>Our commitment to child safety is included in our Child Safety and Wellbeing policy which is publically available.</a:t>
            </a:r>
          </a:p>
          <a:p>
            <a:pPr>
              <a:spcAft>
                <a:spcPts val="597"/>
              </a:spcAft>
            </a:pPr>
            <a:r>
              <a:rPr lang="en-AU" dirty="0"/>
              <a:t>We have revised our commitment statement to child safety in consultation with </a:t>
            </a:r>
            <a:r>
              <a:rPr lang="en-AU" dirty="0">
                <a:highlight>
                  <a:srgbClr val="FFFF00"/>
                </a:highlight>
              </a:rPr>
              <a:t>[add who you consulted with, for example students, staff]</a:t>
            </a:r>
            <a:r>
              <a:rPr lang="en-AU" dirty="0"/>
              <a:t>. </a:t>
            </a:r>
          </a:p>
          <a:p>
            <a:pPr>
              <a:spcAft>
                <a:spcPts val="597"/>
              </a:spcAft>
            </a:pPr>
            <a:r>
              <a:rPr lang="en-AU" dirty="0"/>
              <a:t>You can see some extracts from our commitment statement on this slide. </a:t>
            </a:r>
          </a:p>
          <a:p>
            <a:pPr>
              <a:spcAft>
                <a:spcPts val="597"/>
              </a:spcAft>
            </a:pPr>
            <a:r>
              <a:rPr lang="en-AU" dirty="0"/>
              <a:t>So what do we stand for as a school? </a:t>
            </a:r>
          </a:p>
          <a:p>
            <a:pPr>
              <a:spcAft>
                <a:spcPts val="597"/>
              </a:spcAft>
            </a:pPr>
            <a:r>
              <a:rPr lang="en-AU" dirty="0"/>
              <a:t>We publically expresses our intent to:</a:t>
            </a:r>
          </a:p>
          <a:p>
            <a:pPr lvl="1">
              <a:spcAft>
                <a:spcPts val="597"/>
              </a:spcAft>
            </a:pPr>
            <a:r>
              <a:rPr lang="en-AU" dirty="0"/>
              <a:t>make sure we are welcoming </a:t>
            </a:r>
          </a:p>
          <a:p>
            <a:pPr lvl="1">
              <a:spcAft>
                <a:spcPts val="597"/>
              </a:spcAft>
            </a:pPr>
            <a:r>
              <a:rPr lang="en-AU" dirty="0"/>
              <a:t>make sure students are safe and feel safe</a:t>
            </a:r>
          </a:p>
          <a:p>
            <a:pPr lvl="1">
              <a:spcAft>
                <a:spcPts val="597"/>
              </a:spcAft>
            </a:pPr>
            <a:r>
              <a:rPr lang="en-AU" dirty="0"/>
              <a:t>give students a voice and respect their views</a:t>
            </a:r>
          </a:p>
          <a:p>
            <a:pPr lvl="1">
              <a:spcAft>
                <a:spcPts val="597"/>
              </a:spcAft>
            </a:pPr>
            <a:r>
              <a:rPr lang="en-AU" dirty="0"/>
              <a:t>be proactive in managing child safety risks.</a:t>
            </a:r>
          </a:p>
          <a:p>
            <a:pPr>
              <a:spcAft>
                <a:spcPts val="597"/>
              </a:spcAft>
            </a:pPr>
            <a:r>
              <a:rPr lang="en-AU" dirty="0"/>
              <a:t>We also makes clear that we do not tolerate child abuse or harmful behaviour such as racism.</a:t>
            </a:r>
          </a:p>
          <a:p>
            <a:pPr>
              <a:spcAft>
                <a:spcPts val="597"/>
              </a:spcAft>
            </a:pPr>
            <a:r>
              <a:rPr lang="en-AU" dirty="0"/>
              <a:t>Our school’s commitment statement also emphasises our shared responsibility for child safety. </a:t>
            </a:r>
          </a:p>
          <a:p>
            <a:pPr>
              <a:spcAft>
                <a:spcPts val="597"/>
              </a:spcAft>
            </a:pPr>
            <a:r>
              <a:rPr lang="en-AU" dirty="0"/>
              <a:t>Our school holds everyone to account for keeping children safe from abuse – and making sure children have the opportunity to have a voice, be safe in who they are, and thrive.</a:t>
            </a:r>
          </a:p>
          <a:p>
            <a:pPr>
              <a:spcAft>
                <a:spcPts val="597"/>
              </a:spcAft>
            </a:pPr>
            <a:endParaRPr lang="en-AU" dirty="0"/>
          </a:p>
          <a:p>
            <a:pPr lvl="0"/>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12</a:t>
            </a:fld>
            <a:endParaRPr lang="en-US" dirty="0"/>
          </a:p>
        </p:txBody>
      </p:sp>
      <p:sp>
        <p:nvSpPr>
          <p:cNvPr id="7" name="Slide Image Placeholder 6">
            <a:extLst>
              <a:ext uri="{FF2B5EF4-FFF2-40B4-BE49-F238E27FC236}">
                <a16:creationId xmlns:a16="http://schemas.microsoft.com/office/drawing/2014/main" id="{DD7337A2-CBAF-4DA5-99CF-702966D9456A}"/>
              </a:ext>
            </a:extLst>
          </p:cNvPr>
          <p:cNvSpPr>
            <a:spLocks noGrp="1" noRot="1" noChangeAspect="1"/>
          </p:cNvSpPr>
          <p:nvPr>
            <p:ph type="sldImg"/>
          </p:nvPr>
        </p:nvSpPr>
        <p:spPr>
          <a:xfrm>
            <a:off x="1876425" y="414338"/>
            <a:ext cx="3046413" cy="1714500"/>
          </a:xfrm>
        </p:spPr>
      </p:sp>
    </p:spTree>
    <p:extLst>
      <p:ext uri="{BB962C8B-B14F-4D97-AF65-F5344CB8AC3E}">
        <p14:creationId xmlns:p14="http://schemas.microsoft.com/office/powerpoint/2010/main" val="119952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6496" y="2178748"/>
            <a:ext cx="6010318" cy="7435052"/>
          </a:xfrm>
        </p:spPr>
        <p:txBody>
          <a:bodyPr/>
          <a:lstStyle/>
          <a:p>
            <a:pPr marL="0" indent="0">
              <a:lnSpc>
                <a:spcPct val="95000"/>
              </a:lnSpc>
              <a:buNone/>
            </a:pPr>
            <a:r>
              <a:rPr lang="en-AU" sz="1400" b="1" dirty="0"/>
              <a:t>BACKGROUND NOTES FOR FACILITATOR</a:t>
            </a:r>
          </a:p>
          <a:p>
            <a:pPr lvl="0">
              <a:lnSpc>
                <a:spcPct val="95000"/>
              </a:lnSpc>
            </a:pPr>
            <a:r>
              <a:rPr lang="en-AU" b="1" dirty="0"/>
              <a:t>Time on this slide: 2 minutes</a:t>
            </a:r>
          </a:p>
          <a:p>
            <a:pPr lvl="0">
              <a:lnSpc>
                <a:spcPct val="95000"/>
              </a:lnSpc>
            </a:pPr>
            <a:r>
              <a:rPr lang="en-AU" dirty="0"/>
              <a:t>This slide focuses on the school’s commitment to create culturally safe environments and respect and respond to the diversity of children and young people’s circumstances and needs.</a:t>
            </a:r>
          </a:p>
          <a:p>
            <a:pPr marL="88516" indent="-88516" defTabSz="910441">
              <a:lnSpc>
                <a:spcPct val="95000"/>
              </a:lnSpc>
              <a:defRPr/>
            </a:pPr>
            <a:r>
              <a:rPr lang="en-GB" dirty="0"/>
              <a:t>Child Safe Standard 1 requires schools must develop strategies to promote cultural safety. This applies </a:t>
            </a:r>
            <a:r>
              <a:rPr lang="en-AU" dirty="0"/>
              <a:t>even if there are no students who have identified themselves as Aboriginal.</a:t>
            </a:r>
          </a:p>
          <a:p>
            <a:pPr marL="88516" indent="-88516" defTabSz="910441">
              <a:lnSpc>
                <a:spcPct val="95000"/>
              </a:lnSpc>
              <a:defRPr/>
            </a:pPr>
            <a:r>
              <a:rPr lang="en-AU" dirty="0"/>
              <a:t>Child Safe Standard 5 requires that staff and volunteers understand the diverse circumstances of students, provides support, and responds to vulnerable students</a:t>
            </a:r>
            <a:endParaRPr lang="en-GB" dirty="0"/>
          </a:p>
          <a:p>
            <a:pPr lvl="0">
              <a:lnSpc>
                <a:spcPct val="95000"/>
              </a:lnSpc>
            </a:pPr>
            <a:r>
              <a:rPr lang="en-GB" dirty="0"/>
              <a:t>Schools can document their strategies in their Child Safety and Wellbeing policy. </a:t>
            </a:r>
          </a:p>
          <a:p>
            <a:pPr lvl="0">
              <a:lnSpc>
                <a:spcPct val="95000"/>
              </a:lnSpc>
            </a:pPr>
            <a:r>
              <a:rPr lang="en-GB" dirty="0"/>
              <a:t>A</a:t>
            </a:r>
            <a:r>
              <a:rPr lang="en-AU" dirty="0"/>
              <a:t>mend these notes align with your school’s Child Safety and Wellbeing Policy if needed.</a:t>
            </a:r>
          </a:p>
          <a:p>
            <a:pPr marL="0" indent="0">
              <a:lnSpc>
                <a:spcPct val="95000"/>
              </a:lnSpc>
              <a:spcBef>
                <a:spcPts val="597"/>
              </a:spcBef>
              <a:buNone/>
            </a:pPr>
            <a:r>
              <a:rPr lang="en-AU" sz="1400" b="1" dirty="0"/>
              <a:t>SPEAKING NOTES </a:t>
            </a:r>
          </a:p>
          <a:p>
            <a:pPr marL="88516" indent="-88516" defTabSz="910441">
              <a:lnSpc>
                <a:spcPct val="95000"/>
              </a:lnSpc>
              <a:spcAft>
                <a:spcPts val="597"/>
              </a:spcAft>
              <a:defRPr/>
            </a:pPr>
            <a:r>
              <a:rPr lang="en-GB" dirty="0">
                <a:ea typeface="Arial" panose="020B0604020202020204" pitchFamily="34" charset="0"/>
                <a:cs typeface="Arial" panose="020B0604020202020204" pitchFamily="34" charset="0"/>
              </a:rPr>
              <a:t>Our volunteers can support every student to have a positive experience in a safe environment. </a:t>
            </a:r>
            <a:r>
              <a:rPr lang="en-GB" dirty="0">
                <a:cs typeface="Arial" panose="020B0604020202020204" pitchFamily="34" charset="0"/>
              </a:rPr>
              <a:t>This includes supporting aboriginal cultural safety and </a:t>
            </a:r>
            <a:r>
              <a:rPr lang="en-AU" dirty="0">
                <a:cs typeface="Arial" panose="020B0604020202020204" pitchFamily="34" charset="0"/>
              </a:rPr>
              <a:t>understanding the diverse circumstances of children and students.</a:t>
            </a:r>
            <a:endParaRPr lang="en-GB" dirty="0">
              <a:ea typeface="Arial" panose="020B0604020202020204" pitchFamily="34" charset="0"/>
              <a:cs typeface="Arial" panose="020B0604020202020204" pitchFamily="34" charset="0"/>
            </a:endParaRPr>
          </a:p>
          <a:p>
            <a:pPr>
              <a:lnSpc>
                <a:spcPct val="95000"/>
              </a:lnSpc>
              <a:spcAft>
                <a:spcPts val="597"/>
              </a:spcAft>
            </a:pPr>
            <a:r>
              <a:rPr lang="en-AU" dirty="0"/>
              <a:t>For Aboriginal children, cultural safety includes being provided with a safe, nurturing and positive environment where they:</a:t>
            </a:r>
          </a:p>
          <a:p>
            <a:pPr lvl="1">
              <a:lnSpc>
                <a:spcPct val="95000"/>
              </a:lnSpc>
              <a:spcAft>
                <a:spcPts val="597"/>
              </a:spcAft>
            </a:pPr>
            <a:r>
              <a:rPr lang="en-AU" dirty="0"/>
              <a:t>feel comfortable being themselves</a:t>
            </a:r>
          </a:p>
          <a:p>
            <a:pPr lvl="1">
              <a:lnSpc>
                <a:spcPct val="95000"/>
              </a:lnSpc>
              <a:spcAft>
                <a:spcPts val="597"/>
              </a:spcAft>
            </a:pPr>
            <a:r>
              <a:rPr lang="en-AU" dirty="0"/>
              <a:t>feel comfortable expressing their culture, including their spiritual and belief systems </a:t>
            </a:r>
          </a:p>
          <a:p>
            <a:pPr lvl="1">
              <a:lnSpc>
                <a:spcPct val="95000"/>
              </a:lnSpc>
              <a:spcAft>
                <a:spcPts val="597"/>
              </a:spcAft>
            </a:pPr>
            <a:r>
              <a:rPr lang="en-AU" dirty="0"/>
              <a:t>are supported by carers who respect their Aboriginality and encourage their sense of self and identity.</a:t>
            </a:r>
          </a:p>
          <a:p>
            <a:pPr marL="88516" indent="-88516" defTabSz="910441">
              <a:lnSpc>
                <a:spcPct val="95000"/>
              </a:lnSpc>
              <a:spcAft>
                <a:spcPts val="597"/>
              </a:spcAft>
            </a:pPr>
            <a:r>
              <a:rPr lang="en-GB" dirty="0"/>
              <a:t>All schools must promote cultural safety</a:t>
            </a:r>
            <a:r>
              <a:rPr lang="en-AU" dirty="0"/>
              <a:t>, even if there are no students who have identified themselves as Aboriginal.</a:t>
            </a:r>
          </a:p>
          <a:p>
            <a:pPr>
              <a:lnSpc>
                <a:spcPct val="95000"/>
              </a:lnSpc>
              <a:spcAft>
                <a:spcPts val="597"/>
              </a:spcAft>
            </a:pPr>
            <a:r>
              <a:rPr lang="en-AU" dirty="0"/>
              <a:t>We also need to understand the diverse circumstances of children and students. </a:t>
            </a:r>
            <a:r>
              <a:rPr lang="en-AU" dirty="0">
                <a:highlight>
                  <a:srgbClr val="FFFF00"/>
                </a:highlight>
              </a:rPr>
              <a:t>Everyone can pay attention to the needs of:</a:t>
            </a:r>
          </a:p>
          <a:p>
            <a:pPr marL="360383" lvl="1" indent="-175450" defTabSz="910441">
              <a:lnSpc>
                <a:spcPct val="95000"/>
              </a:lnSpc>
              <a:spcAft>
                <a:spcPts val="597"/>
              </a:spcAft>
            </a:pPr>
            <a:r>
              <a:rPr lang="en-AU" dirty="0"/>
              <a:t>students with disability</a:t>
            </a:r>
          </a:p>
          <a:p>
            <a:pPr lvl="1">
              <a:lnSpc>
                <a:spcPct val="95000"/>
              </a:lnSpc>
              <a:spcAft>
                <a:spcPts val="597"/>
              </a:spcAft>
            </a:pPr>
            <a:r>
              <a:rPr lang="en-AU" dirty="0"/>
              <a:t>students from culturally and linguistically diverse backgrounds</a:t>
            </a:r>
          </a:p>
          <a:p>
            <a:pPr lvl="1">
              <a:lnSpc>
                <a:spcPct val="95000"/>
              </a:lnSpc>
              <a:spcAft>
                <a:spcPts val="597"/>
              </a:spcAft>
            </a:pPr>
            <a:r>
              <a:rPr lang="en-AU" dirty="0"/>
              <a:t>students who are unable to live at home and international students</a:t>
            </a:r>
          </a:p>
          <a:p>
            <a:pPr lvl="1">
              <a:lnSpc>
                <a:spcPct val="95000"/>
              </a:lnSpc>
              <a:spcAft>
                <a:spcPts val="597"/>
              </a:spcAft>
            </a:pPr>
            <a:r>
              <a:rPr lang="en-AU" dirty="0"/>
              <a:t>lesbian, gay, bisexual, trans and gender diverse, intersex and queer (LGBTIQ+) students</a:t>
            </a:r>
          </a:p>
          <a:p>
            <a:pPr lvl="1">
              <a:lnSpc>
                <a:spcPct val="95000"/>
              </a:lnSpc>
              <a:spcAft>
                <a:spcPts val="597"/>
              </a:spcAft>
            </a:pPr>
            <a:r>
              <a:rPr lang="en-AU" dirty="0"/>
              <a:t>Aboriginal students.</a:t>
            </a:r>
          </a:p>
          <a:p>
            <a:pPr>
              <a:lnSpc>
                <a:spcPct val="95000"/>
              </a:lnSpc>
              <a:spcAft>
                <a:spcPts val="597"/>
              </a:spcAft>
            </a:pPr>
            <a:r>
              <a:rPr lang="en-AU" dirty="0">
                <a:highlight>
                  <a:srgbClr val="FFFF00"/>
                </a:highlight>
              </a:rPr>
              <a:t>Our Child Safety and Wellbeing policy includes actions our school will take to promote cultural safety and to respect and respond to the diversity of children and young people’s circumstances and needs. </a:t>
            </a:r>
          </a:p>
          <a:p>
            <a:pPr>
              <a:lnSpc>
                <a:spcPct val="95000"/>
              </a:lnSpc>
              <a:spcAft>
                <a:spcPts val="597"/>
              </a:spcAft>
            </a:pPr>
            <a:r>
              <a:rPr lang="en-AU" dirty="0">
                <a:highlight>
                  <a:srgbClr val="FFFF00"/>
                </a:highlight>
              </a:rPr>
              <a:t>[Add examples from your local policy to demonstrate how staff can support cultural safety and diverse needs and outline staff responsibilities in supporting these processes.]</a:t>
            </a:r>
          </a:p>
        </p:txBody>
      </p:sp>
      <p:sp>
        <p:nvSpPr>
          <p:cNvPr id="4" name="Slide Number Placeholder 3"/>
          <p:cNvSpPr>
            <a:spLocks noGrp="1"/>
          </p:cNvSpPr>
          <p:nvPr>
            <p:ph type="sldNum" sz="quarter" idx="5"/>
          </p:nvPr>
        </p:nvSpPr>
        <p:spPr/>
        <p:txBody>
          <a:bodyPr/>
          <a:lstStyle/>
          <a:p>
            <a:fld id="{ED6696EE-E175-4144-B35C-D4A1B167B917}" type="slidenum">
              <a:rPr lang="en-US" smtClean="0"/>
              <a:t>13</a:t>
            </a:fld>
            <a:endParaRPr lang="en-US" dirty="0"/>
          </a:p>
        </p:txBody>
      </p:sp>
      <p:sp>
        <p:nvSpPr>
          <p:cNvPr id="7" name="Slide Image Placeholder 6">
            <a:extLst>
              <a:ext uri="{FF2B5EF4-FFF2-40B4-BE49-F238E27FC236}">
                <a16:creationId xmlns:a16="http://schemas.microsoft.com/office/drawing/2014/main" id="{810612FF-1788-442D-974B-5EB5A9893197}"/>
              </a:ext>
            </a:extLst>
          </p:cNvPr>
          <p:cNvSpPr>
            <a:spLocks noGrp="1" noRot="1" noChangeAspect="1"/>
          </p:cNvSpPr>
          <p:nvPr>
            <p:ph type="sldImg"/>
          </p:nvPr>
        </p:nvSpPr>
        <p:spPr>
          <a:xfrm>
            <a:off x="1876425" y="414338"/>
            <a:ext cx="3046413" cy="1714500"/>
          </a:xfrm>
        </p:spPr>
      </p:sp>
    </p:spTree>
    <p:extLst>
      <p:ext uri="{BB962C8B-B14F-4D97-AF65-F5344CB8AC3E}">
        <p14:creationId xmlns:p14="http://schemas.microsoft.com/office/powerpoint/2010/main" val="2047254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1 minute</a:t>
            </a:r>
            <a:endParaRPr lang="en-AU" dirty="0"/>
          </a:p>
          <a:p>
            <a:pPr lvl="0"/>
            <a:r>
              <a:rPr lang="en-AU" dirty="0"/>
              <a:t>We suggest that you provide links or copies of your school’s current Child Safety Code of Conduct to staff. </a:t>
            </a:r>
          </a:p>
          <a:p>
            <a:r>
              <a:rPr lang="en-AU" dirty="0"/>
              <a:t>Note: Refer to the definition of ‘school environment’ in the child safety definitions resource on PROTECT </a:t>
            </a:r>
            <a:r>
              <a:rPr lang="en-AU" dirty="0">
                <a:hlinkClick r:id="rId3"/>
              </a:rPr>
              <a:t>Child Safe Standards: Definitions | Victorian Government (www.vic.gov.au)</a:t>
            </a:r>
            <a:endParaRPr lang="en-AU" dirty="0"/>
          </a:p>
          <a:p>
            <a:pPr marL="0" indent="0">
              <a:spcBef>
                <a:spcPts val="597"/>
              </a:spcBef>
              <a:buNone/>
            </a:pPr>
            <a:r>
              <a:rPr lang="en-AU" sz="1400" b="1" dirty="0"/>
              <a:t>SPEAKING NOTES </a:t>
            </a:r>
            <a:endParaRPr lang="en-AU" dirty="0"/>
          </a:p>
          <a:p>
            <a:pPr>
              <a:spcAft>
                <a:spcPts val="597"/>
              </a:spcAft>
            </a:pPr>
            <a:r>
              <a:rPr lang="en-AU" dirty="0"/>
              <a:t>Our school has had a Child Safety Code of Conduct in place since 2016. </a:t>
            </a:r>
          </a:p>
          <a:p>
            <a:pPr>
              <a:spcAft>
                <a:spcPts val="597"/>
              </a:spcAft>
            </a:pPr>
            <a:r>
              <a:rPr lang="en-AU" dirty="0"/>
              <a:t>We have updated our Child Safety Code of Conduct to reflect the new Child Safe Standards.</a:t>
            </a:r>
            <a:endParaRPr lang="en-GB" dirty="0"/>
          </a:p>
          <a:p>
            <a:pPr>
              <a:spcAft>
                <a:spcPts val="597"/>
              </a:spcAft>
            </a:pPr>
            <a:r>
              <a:rPr lang="en-AU" dirty="0"/>
              <a:t>Our Code of Conduct </a:t>
            </a:r>
            <a:r>
              <a:rPr lang="en-GB" dirty="0"/>
              <a:t>provides adults with a clear guide on the behaviour that is expected of them in our school environments. </a:t>
            </a:r>
            <a:r>
              <a:rPr lang="en-AU" dirty="0"/>
              <a:t> </a:t>
            </a:r>
          </a:p>
          <a:p>
            <a:pPr>
              <a:spcAft>
                <a:spcPts val="597"/>
              </a:spcAft>
            </a:pPr>
            <a:r>
              <a:rPr lang="en-AU" dirty="0"/>
              <a:t>It lists behaviours that are acceptable and behaviours that are unacceptable.</a:t>
            </a:r>
          </a:p>
          <a:p>
            <a:pPr>
              <a:spcAft>
                <a:spcPts val="597"/>
              </a:spcAft>
            </a:pPr>
            <a:r>
              <a:rPr lang="en-AU" dirty="0"/>
              <a:t>It applies to all school activities, including school camps, using digital technology and social media.</a:t>
            </a:r>
          </a:p>
          <a:p>
            <a:pPr>
              <a:spcAft>
                <a:spcPts val="597"/>
              </a:spcAft>
            </a:pPr>
            <a:r>
              <a:rPr lang="en-AU" dirty="0"/>
              <a:t>The Child Safety Code of Conduct applies to staff and all other adults who work or volunteer in our school environments.</a:t>
            </a:r>
          </a:p>
          <a:p>
            <a:pPr>
              <a:spcAft>
                <a:spcPts val="597"/>
              </a:spcAft>
            </a:pPr>
            <a:r>
              <a:rPr lang="en-AU" dirty="0"/>
              <a:t>All volunteers must be familiar with our Child Safety Code of Conduct and understand the behaviour that is expected of every adult working in our school environments. </a:t>
            </a:r>
          </a:p>
          <a:p>
            <a:pPr>
              <a:spcAft>
                <a:spcPts val="597"/>
              </a:spcAft>
            </a:pPr>
            <a:endParaRPr lang="en-AU" dirty="0"/>
          </a:p>
          <a:p>
            <a:pPr>
              <a:spcAft>
                <a:spcPts val="597"/>
              </a:spcAft>
            </a:pPr>
            <a:endParaRPr lang="en-AU" dirty="0"/>
          </a:p>
          <a:p>
            <a:pPr>
              <a:spcAft>
                <a:spcPts val="597"/>
              </a:spcAft>
            </a:pP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14</a:t>
            </a:fld>
            <a:endParaRPr lang="en-US" dirty="0"/>
          </a:p>
        </p:txBody>
      </p:sp>
      <p:sp>
        <p:nvSpPr>
          <p:cNvPr id="7" name="Slide Image Placeholder 6">
            <a:extLst>
              <a:ext uri="{FF2B5EF4-FFF2-40B4-BE49-F238E27FC236}">
                <a16:creationId xmlns:a16="http://schemas.microsoft.com/office/drawing/2014/main" id="{92365AC8-40AE-4FCD-8B7F-B1624C0C0BC1}"/>
              </a:ext>
            </a:extLst>
          </p:cNvPr>
          <p:cNvSpPr>
            <a:spLocks noGrp="1" noRot="1" noChangeAspect="1"/>
          </p:cNvSpPr>
          <p:nvPr>
            <p:ph type="sldImg"/>
          </p:nvPr>
        </p:nvSpPr>
        <p:spPr>
          <a:xfrm>
            <a:off x="1762125" y="488950"/>
            <a:ext cx="3275013" cy="1843088"/>
          </a:xfrm>
        </p:spPr>
      </p:sp>
    </p:spTree>
    <p:extLst>
      <p:ext uri="{BB962C8B-B14F-4D97-AF65-F5344CB8AC3E}">
        <p14:creationId xmlns:p14="http://schemas.microsoft.com/office/powerpoint/2010/main" val="244267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3 minutes</a:t>
            </a:r>
          </a:p>
          <a:p>
            <a:pPr lvl="0"/>
            <a:r>
              <a:rPr lang="en-AU" dirty="0"/>
              <a:t>This slide lists examples of acceptable and unacceptable behaviours in the Child Safety Code of Conduct template in PROTECT. </a:t>
            </a:r>
          </a:p>
          <a:p>
            <a:pPr lvl="0"/>
            <a:r>
              <a:rPr lang="en-AU" dirty="0"/>
              <a:t>You may need to amend this slide to match the wording in your revised school’s Child Safety Code of Conduct.</a:t>
            </a:r>
          </a:p>
          <a:p>
            <a:pPr marL="0" indent="0">
              <a:spcBef>
                <a:spcPts val="597"/>
              </a:spcBef>
              <a:buNone/>
            </a:pPr>
            <a:r>
              <a:rPr lang="en-AU" sz="1400" b="1" dirty="0"/>
              <a:t>SPEAKING NOTES </a:t>
            </a:r>
          </a:p>
          <a:p>
            <a:pPr>
              <a:spcAft>
                <a:spcPts val="597"/>
              </a:spcAft>
            </a:pPr>
            <a:r>
              <a:rPr lang="en-AU" dirty="0"/>
              <a:t>Our Child Safety Code of Conduct applies to volunteers who support our school.</a:t>
            </a:r>
          </a:p>
          <a:p>
            <a:pPr>
              <a:spcAft>
                <a:spcPts val="597"/>
              </a:spcAft>
            </a:pPr>
            <a:r>
              <a:rPr lang="en-AU" dirty="0"/>
              <a:t>You have a copy of our school’s Child Safety Code of Conduct.</a:t>
            </a:r>
          </a:p>
          <a:p>
            <a:pPr>
              <a:spcAft>
                <a:spcPts val="597"/>
              </a:spcAft>
            </a:pPr>
            <a:r>
              <a:rPr lang="en-AU" dirty="0"/>
              <a:t>On this slide, you can see a summary of some of the examples of acceptable and unacceptable behaviours that are in our school’s Code.</a:t>
            </a:r>
          </a:p>
          <a:p>
            <a:pPr>
              <a:spcAft>
                <a:spcPts val="597"/>
              </a:spcAft>
            </a:pPr>
            <a:r>
              <a:rPr lang="en-AU" dirty="0"/>
              <a:t>[</a:t>
            </a:r>
            <a:r>
              <a:rPr lang="en-AU" dirty="0">
                <a:highlight>
                  <a:srgbClr val="FFFF00"/>
                </a:highlight>
              </a:rPr>
              <a:t>Discuss the school’s Child Safety Code of Conduct, highlighting key points that you may wish to draw to volunteers’ attention</a:t>
            </a:r>
            <a:r>
              <a:rPr lang="en-AU" dirty="0"/>
              <a:t>.]</a:t>
            </a:r>
          </a:p>
        </p:txBody>
      </p:sp>
      <p:sp>
        <p:nvSpPr>
          <p:cNvPr id="4" name="Slide Number Placeholder 3"/>
          <p:cNvSpPr>
            <a:spLocks noGrp="1"/>
          </p:cNvSpPr>
          <p:nvPr>
            <p:ph type="sldNum" sz="quarter" idx="5"/>
          </p:nvPr>
        </p:nvSpPr>
        <p:spPr/>
        <p:txBody>
          <a:bodyPr/>
          <a:lstStyle/>
          <a:p>
            <a:fld id="{ED6696EE-E175-4144-B35C-D4A1B167B917}" type="slidenum">
              <a:rPr lang="en-US" smtClean="0"/>
              <a:t>15</a:t>
            </a:fld>
            <a:endParaRPr lang="en-US" dirty="0"/>
          </a:p>
        </p:txBody>
      </p:sp>
      <p:sp>
        <p:nvSpPr>
          <p:cNvPr id="7" name="Slide Image Placeholder 6">
            <a:extLst>
              <a:ext uri="{FF2B5EF4-FFF2-40B4-BE49-F238E27FC236}">
                <a16:creationId xmlns:a16="http://schemas.microsoft.com/office/drawing/2014/main" id="{3E5AF449-0925-420A-8277-F66F132AF015}"/>
              </a:ext>
            </a:extLst>
          </p:cNvPr>
          <p:cNvSpPr>
            <a:spLocks noGrp="1" noRot="1" noChangeAspect="1"/>
          </p:cNvSpPr>
          <p:nvPr>
            <p:ph type="sldImg"/>
          </p:nvPr>
        </p:nvSpPr>
        <p:spPr>
          <a:xfrm>
            <a:off x="1876425" y="414338"/>
            <a:ext cx="3046413" cy="1714500"/>
          </a:xfrm>
        </p:spPr>
      </p:sp>
    </p:spTree>
    <p:extLst>
      <p:ext uri="{BB962C8B-B14F-4D97-AF65-F5344CB8AC3E}">
        <p14:creationId xmlns:p14="http://schemas.microsoft.com/office/powerpoint/2010/main" val="3939897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2 minutes</a:t>
            </a:r>
          </a:p>
          <a:p>
            <a:pPr lvl="0"/>
            <a:r>
              <a:rPr lang="en-AU" dirty="0"/>
              <a:t>This slide informs volunteers that they must not ignore or disregard any concerns, suspicions or disclosures of child abuse or harm.</a:t>
            </a:r>
          </a:p>
          <a:p>
            <a:pPr marL="0" indent="0">
              <a:spcBef>
                <a:spcPts val="597"/>
              </a:spcBef>
              <a:buNone/>
            </a:pPr>
            <a:r>
              <a:rPr lang="en-AU" sz="1400" b="1" dirty="0"/>
              <a:t>SPEAKING NOTES </a:t>
            </a:r>
          </a:p>
          <a:p>
            <a:pPr marL="88516" indent="-88516" defTabSz="910441">
              <a:spcAft>
                <a:spcPts val="597"/>
              </a:spcAft>
              <a:defRPr/>
            </a:pPr>
            <a:r>
              <a:rPr lang="en-AU" dirty="0"/>
              <a:t>Our school’s Child Safety Code of Conduct and our Child Safety and Wellbeing policy make clear that we must not ignore or disregard any concerns, suspicions or disclosures of child abuse.</a:t>
            </a:r>
          </a:p>
          <a:p>
            <a:pPr>
              <a:spcAft>
                <a:spcPts val="597"/>
              </a:spcAft>
            </a:pPr>
            <a:r>
              <a:rPr lang="en-AU" dirty="0"/>
              <a:t>It also makes clear that we must report any allegations of child abuse or other child safety concerns </a:t>
            </a:r>
          </a:p>
          <a:p>
            <a:pPr>
              <a:spcAft>
                <a:spcPts val="597"/>
              </a:spcAft>
            </a:pPr>
            <a:r>
              <a:rPr lang="en-AU" dirty="0"/>
              <a:t>As a volunteer, the easiest way to comply with our school procedures is to remember that if you have any concerns or suspicions of child abuse or harm or if something doesn’t feel right, you must speak to a teacher or a school leader, such as the Assistant principal or the principal as soon as possible. </a:t>
            </a:r>
          </a:p>
          <a:p>
            <a:pPr marL="88516" indent="-88516" defTabSz="910441">
              <a:spcAft>
                <a:spcPts val="597"/>
              </a:spcAft>
              <a:defRPr/>
            </a:pPr>
            <a:r>
              <a:rPr lang="en-AU" dirty="0"/>
              <a:t>You may be the best-placed or only adult in a position at that time to identify and respond to suspected abuse. </a:t>
            </a:r>
          </a:p>
          <a:p>
            <a:pPr marL="88516" indent="-88516" defTabSz="910441">
              <a:spcAft>
                <a:spcPts val="597"/>
              </a:spcAft>
              <a:defRPr/>
            </a:pPr>
            <a:r>
              <a:rPr lang="en-AU" dirty="0"/>
              <a:t>If a student or child discloses something concerning to you, let them know that you have heard them and let them know that you will need to talk to their teacher [</a:t>
            </a:r>
            <a:r>
              <a:rPr lang="en-AU" dirty="0">
                <a:highlight>
                  <a:srgbClr val="FFFF00"/>
                </a:highlight>
              </a:rPr>
              <a:t>or right person</a:t>
            </a:r>
            <a:r>
              <a:rPr lang="en-AU" dirty="0"/>
              <a:t>] to help keep them safe.</a:t>
            </a:r>
          </a:p>
          <a:p>
            <a:pPr marL="0" indent="0">
              <a:spcAft>
                <a:spcPts val="597"/>
              </a:spcAft>
              <a:buNone/>
            </a:pPr>
            <a:endParaRPr lang="en-AU" dirty="0"/>
          </a:p>
          <a:p>
            <a:pPr>
              <a:spcAft>
                <a:spcPts val="597"/>
              </a:spcAft>
            </a:pPr>
            <a:endParaRPr lang="en-AU" dirty="0"/>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16</a:t>
            </a:fld>
            <a:endParaRPr lang="en-US" dirty="0"/>
          </a:p>
        </p:txBody>
      </p:sp>
      <p:sp>
        <p:nvSpPr>
          <p:cNvPr id="7" name="Slide Image Placeholder 6">
            <a:extLst>
              <a:ext uri="{FF2B5EF4-FFF2-40B4-BE49-F238E27FC236}">
                <a16:creationId xmlns:a16="http://schemas.microsoft.com/office/drawing/2014/main" id="{EF6389ED-88AB-44E0-B75A-B1F1D5AF23DB}"/>
              </a:ext>
            </a:extLst>
          </p:cNvPr>
          <p:cNvSpPr>
            <a:spLocks noGrp="1" noRot="1" noChangeAspect="1"/>
          </p:cNvSpPr>
          <p:nvPr>
            <p:ph type="sldImg"/>
          </p:nvPr>
        </p:nvSpPr>
        <p:spPr>
          <a:xfrm>
            <a:off x="1685925" y="342900"/>
            <a:ext cx="3427413" cy="1928813"/>
          </a:xfrm>
        </p:spPr>
      </p:sp>
    </p:spTree>
    <p:extLst>
      <p:ext uri="{BB962C8B-B14F-4D97-AF65-F5344CB8AC3E}">
        <p14:creationId xmlns:p14="http://schemas.microsoft.com/office/powerpoint/2010/main" val="245749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1 minute</a:t>
            </a:r>
          </a:p>
          <a:p>
            <a:pPr lvl="0"/>
            <a:r>
              <a:rPr lang="en-AU" dirty="0">
                <a:hlinkClick r:id="rId3">
                  <a:extLst>
                    <a:ext uri="{A12FA001-AC4F-418D-AE19-62706E023703}">
                      <ahyp:hlinkClr xmlns:ahyp="http://schemas.microsoft.com/office/drawing/2018/hyperlinkcolor" val="tx"/>
                    </a:ext>
                  </a:extLst>
                </a:hlinkClick>
              </a:rPr>
              <a:t>PROTECT Identifying and responding to all forms of abuse in Victorian Schools </a:t>
            </a:r>
            <a:r>
              <a:rPr lang="en-AU" dirty="0"/>
              <a:t>includes the Four Critical Actions for Schools when responding to incidents, disclosures and suspicions of child abuse.</a:t>
            </a:r>
          </a:p>
          <a:p>
            <a:r>
              <a:rPr lang="en-AU" dirty="0"/>
              <a:t>Schools must also respond to allegations and instances of student sexual offending.  </a:t>
            </a:r>
          </a:p>
          <a:p>
            <a:pPr lvl="0"/>
            <a:r>
              <a:rPr lang="en-AU" dirty="0"/>
              <a:t>For more information on how to support students and impacted staff members, refer to </a:t>
            </a:r>
          </a:p>
          <a:p>
            <a:pPr lvl="1"/>
            <a:r>
              <a:rPr lang="en-AU" dirty="0">
                <a:hlinkClick r:id="rId4"/>
              </a:rPr>
              <a:t>Providing Ongoing Support</a:t>
            </a:r>
            <a:r>
              <a:rPr lang="en-AU" dirty="0"/>
              <a:t>  </a:t>
            </a:r>
          </a:p>
          <a:p>
            <a:pPr lvl="1"/>
            <a:r>
              <a:rPr lang="en-AU" dirty="0">
                <a:hlinkClick r:id="rId5"/>
              </a:rPr>
              <a:t>Identify child abuse</a:t>
            </a:r>
            <a:endParaRPr lang="en-AU" dirty="0"/>
          </a:p>
          <a:p>
            <a:pPr>
              <a:spcBef>
                <a:spcPts val="597"/>
              </a:spcBef>
            </a:pPr>
            <a:r>
              <a:rPr lang="en-AU" sz="1400" b="1" dirty="0"/>
              <a:t>SPEAKING NOTES </a:t>
            </a:r>
          </a:p>
          <a:p>
            <a:pPr>
              <a:spcAft>
                <a:spcPts val="597"/>
              </a:spcAft>
            </a:pPr>
            <a:r>
              <a:rPr lang="en-AU" dirty="0"/>
              <a:t>Our school’s </a:t>
            </a:r>
            <a:r>
              <a:rPr lang="en-AU" b="1" dirty="0">
                <a:cs typeface="Arial" panose="020B0604020202020204" pitchFamily="34" charset="0"/>
              </a:rPr>
              <a:t>Child Safety Responding and Reporting Obligations Policy and Procedures </a:t>
            </a:r>
            <a:r>
              <a:rPr lang="en-AU" dirty="0"/>
              <a:t>outlines the procedures we will follow to respond to any incidents, disclosures and suspicions of child abuse.</a:t>
            </a:r>
          </a:p>
          <a:p>
            <a:pPr>
              <a:spcAft>
                <a:spcPts val="597"/>
              </a:spcAft>
            </a:pPr>
            <a:r>
              <a:rPr lang="en-AU" dirty="0"/>
              <a:t>Remember that child abuse can include things like physical child abuse, child sexual abuse, grooming, experiencing family violence, emotional child abuse, neglect and sexual behaviour in children under 10 Years</a:t>
            </a:r>
          </a:p>
          <a:p>
            <a:pPr>
              <a:spcAft>
                <a:spcPts val="597"/>
              </a:spcAft>
            </a:pPr>
            <a:r>
              <a:rPr lang="en-AU" dirty="0"/>
              <a:t>We follow:</a:t>
            </a:r>
          </a:p>
          <a:p>
            <a:pPr lvl="1">
              <a:spcAft>
                <a:spcPts val="597"/>
              </a:spcAft>
            </a:pPr>
            <a:r>
              <a:rPr lang="en-AU" dirty="0"/>
              <a:t>the </a:t>
            </a:r>
            <a:r>
              <a:rPr lang="en-AU" dirty="0">
                <a:hlinkClick r:id="rId6"/>
              </a:rPr>
              <a:t>Four Critical Actions for Schools</a:t>
            </a:r>
            <a:r>
              <a:rPr lang="en-AU" dirty="0"/>
              <a:t> for incidents, disclosures and suspicions relating to all forms of child abuse</a:t>
            </a:r>
          </a:p>
          <a:p>
            <a:pPr lvl="1">
              <a:spcAft>
                <a:spcPts val="597"/>
              </a:spcAft>
            </a:pPr>
            <a:r>
              <a:rPr lang="en-AU" dirty="0"/>
              <a:t>the </a:t>
            </a:r>
            <a:r>
              <a:rPr lang="en-AU" dirty="0">
                <a:hlinkClick r:id="rId7"/>
              </a:rPr>
              <a:t>Four Critical Actions: Student Sexual Offending</a:t>
            </a:r>
            <a:r>
              <a:rPr lang="en-AU" dirty="0"/>
              <a:t> for incidents, disclosures and suspicions relating to student sexual offending </a:t>
            </a:r>
          </a:p>
          <a:p>
            <a:pPr>
              <a:spcAft>
                <a:spcPts val="597"/>
              </a:spcAft>
            </a:pPr>
            <a:r>
              <a:rPr lang="en-AU" dirty="0"/>
              <a:t>You can see </a:t>
            </a:r>
            <a:r>
              <a:rPr lang="en-AU" dirty="0">
                <a:hlinkClick r:id="rId6">
                  <a:extLst>
                    <a:ext uri="{A12FA001-AC4F-418D-AE19-62706E023703}">
                      <ahyp:hlinkClr xmlns:ahyp="http://schemas.microsoft.com/office/drawing/2018/hyperlinkcolor" val="tx"/>
                    </a:ext>
                  </a:extLst>
                </a:hlinkClick>
              </a:rPr>
              <a:t>The Four Critical Actions for Schools</a:t>
            </a:r>
            <a:r>
              <a:rPr lang="en-AU" dirty="0"/>
              <a:t> on this slide. These are the four actions to follow if there is an incident, disclosure or suspicion of child abuse.</a:t>
            </a:r>
          </a:p>
          <a:p>
            <a:pPr>
              <a:spcAft>
                <a:spcPts val="597"/>
              </a:spcAft>
            </a:pPr>
            <a:r>
              <a:rPr lang="en-AU" dirty="0"/>
              <a:t>Volunteers need to immediately ensure the safety of any child who is at immediate risk of harm.</a:t>
            </a:r>
          </a:p>
          <a:p>
            <a:pPr>
              <a:spcAft>
                <a:spcPts val="597"/>
              </a:spcAft>
            </a:pPr>
            <a:r>
              <a:rPr lang="en-AU" dirty="0"/>
              <a:t>Once a child is safe, you need to report your concerns top the principal or school leadership.</a:t>
            </a:r>
          </a:p>
          <a:p>
            <a:pPr>
              <a:spcAft>
                <a:spcPts val="597"/>
              </a:spcAft>
            </a:pPr>
            <a:r>
              <a:rPr lang="en-AU" dirty="0"/>
              <a:t>A link to the document is in our school‘s Child Safety Responding and Reporting Obligations Policy and Procedures.</a:t>
            </a:r>
          </a:p>
          <a:p>
            <a:pPr>
              <a:spcAft>
                <a:spcPts val="597"/>
              </a:spcAft>
            </a:pPr>
            <a:r>
              <a:rPr lang="en-AU" dirty="0"/>
              <a:t>Posters of the </a:t>
            </a:r>
            <a:r>
              <a:rPr lang="en-AU" dirty="0">
                <a:hlinkClick r:id="rId6"/>
              </a:rPr>
              <a:t>Four Critical Actions for Schools</a:t>
            </a:r>
            <a:r>
              <a:rPr lang="en-AU" dirty="0"/>
              <a:t> and the </a:t>
            </a:r>
            <a:r>
              <a:rPr lang="en-AU" dirty="0">
                <a:hlinkClick r:id="rId7"/>
              </a:rPr>
              <a:t>Four Critical Actions: Student Sexual Offending</a:t>
            </a:r>
            <a:r>
              <a:rPr lang="en-AU" dirty="0"/>
              <a:t> are also displayed in our staff room. </a:t>
            </a:r>
            <a:r>
              <a:rPr lang="en-AU" dirty="0">
                <a:highlight>
                  <a:srgbClr val="FFFF00"/>
                </a:highlight>
              </a:rPr>
              <a:t>[Amend this statement for your context.]</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17</a:t>
            </a:fld>
            <a:endParaRPr lang="en-US" dirty="0"/>
          </a:p>
        </p:txBody>
      </p:sp>
      <p:sp>
        <p:nvSpPr>
          <p:cNvPr id="7" name="Slide Image Placeholder 6">
            <a:extLst>
              <a:ext uri="{FF2B5EF4-FFF2-40B4-BE49-F238E27FC236}">
                <a16:creationId xmlns:a16="http://schemas.microsoft.com/office/drawing/2014/main" id="{A548FBFB-D002-4884-AA6D-9C3DD0665AFF}"/>
              </a:ext>
            </a:extLst>
          </p:cNvPr>
          <p:cNvSpPr>
            <a:spLocks noGrp="1" noRot="1" noChangeAspect="1"/>
          </p:cNvSpPr>
          <p:nvPr>
            <p:ph type="sldImg"/>
          </p:nvPr>
        </p:nvSpPr>
        <p:spPr>
          <a:xfrm>
            <a:off x="1876425" y="414338"/>
            <a:ext cx="3046413" cy="1714500"/>
          </a:xfrm>
        </p:spPr>
      </p:sp>
    </p:spTree>
    <p:extLst>
      <p:ext uri="{BB962C8B-B14F-4D97-AF65-F5344CB8AC3E}">
        <p14:creationId xmlns:p14="http://schemas.microsoft.com/office/powerpoint/2010/main" val="136024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2 minutes</a:t>
            </a:r>
          </a:p>
          <a:p>
            <a:pPr lvl="0"/>
            <a:r>
              <a:rPr lang="en-AU" dirty="0"/>
              <a:t>This slide introduces volunteers to the concepts of harm and abuse.</a:t>
            </a:r>
          </a:p>
          <a:p>
            <a:pPr lvl="0"/>
            <a:r>
              <a:rPr lang="en-AU" dirty="0"/>
              <a:t> It includes the types of abuse.</a:t>
            </a:r>
          </a:p>
          <a:p>
            <a:pPr lvl="0"/>
            <a:r>
              <a:rPr lang="en-AU" dirty="0"/>
              <a:t>For more information on signs of abuse refer to:</a:t>
            </a:r>
          </a:p>
          <a:p>
            <a:pPr lvl="1"/>
            <a:r>
              <a:rPr lang="en-AU" dirty="0">
                <a:hlinkClick r:id="rId3"/>
              </a:rPr>
              <a:t>Spotting the Warning Signs of Child Abuse</a:t>
            </a:r>
            <a:endParaRPr lang="en-AU" dirty="0"/>
          </a:p>
          <a:p>
            <a:pPr lvl="1"/>
            <a:r>
              <a:rPr lang="en-AU" dirty="0">
                <a:hlinkClick r:id="rId4"/>
              </a:rPr>
              <a:t>Identify child abuse</a:t>
            </a:r>
            <a:endParaRPr lang="en-AU" dirty="0"/>
          </a:p>
          <a:p>
            <a:pPr marL="0" indent="0">
              <a:spcBef>
                <a:spcPts val="597"/>
              </a:spcBef>
              <a:buNone/>
            </a:pPr>
            <a:r>
              <a:rPr lang="en-AU" sz="1400" b="1" dirty="0"/>
              <a:t>SPEAKING NOTES </a:t>
            </a:r>
          </a:p>
          <a:p>
            <a:pPr>
              <a:lnSpc>
                <a:spcPct val="107000"/>
              </a:lnSpc>
              <a:spcAft>
                <a:spcPts val="597"/>
              </a:spcAft>
            </a:pPr>
            <a:r>
              <a:rPr lang="en-AU" dirty="0"/>
              <a:t>To ensure we can respond in the best interests of students and children when complaints or concerns relating to child abuse are raised, all volunteers must understand how to identify signs of child abuse. </a:t>
            </a:r>
          </a:p>
          <a:p>
            <a:pPr>
              <a:spcAft>
                <a:spcPts val="597"/>
              </a:spcAft>
            </a:pPr>
            <a:r>
              <a:rPr lang="en-AU" dirty="0"/>
              <a:t>What do you need to be aware of?</a:t>
            </a:r>
          </a:p>
          <a:p>
            <a:pPr>
              <a:spcAft>
                <a:spcPts val="597"/>
              </a:spcAft>
            </a:pPr>
            <a:r>
              <a:rPr lang="en-AU" dirty="0"/>
              <a:t>We must recognise that all children are vulnerable.</a:t>
            </a:r>
          </a:p>
          <a:p>
            <a:pPr>
              <a:spcAft>
                <a:spcPts val="597"/>
              </a:spcAft>
            </a:pPr>
            <a:r>
              <a:rPr lang="en-GB" dirty="0"/>
              <a:t>Children and young people can be harmed by other children, students, or adults</a:t>
            </a:r>
            <a:r>
              <a:rPr lang="en-GB" sz="1400" dirty="0"/>
              <a:t>.</a:t>
            </a:r>
            <a:r>
              <a:rPr lang="en-AU" sz="1400" dirty="0"/>
              <a:t> </a:t>
            </a:r>
          </a:p>
          <a:p>
            <a:pPr>
              <a:spcAft>
                <a:spcPts val="597"/>
              </a:spcAft>
            </a:pPr>
            <a:r>
              <a:rPr lang="en-AU" dirty="0"/>
              <a:t>Abuse is often committed by someone a child knows well. </a:t>
            </a:r>
          </a:p>
          <a:p>
            <a:pPr>
              <a:spcAft>
                <a:spcPts val="597"/>
              </a:spcAft>
            </a:pPr>
            <a:r>
              <a:rPr lang="en-AU" dirty="0"/>
              <a:t>There are different forms of abuse and there are a range of common physical and behavioural indicators that suggest a child may be being abused. </a:t>
            </a:r>
          </a:p>
          <a:p>
            <a:pPr>
              <a:spcAft>
                <a:spcPts val="597"/>
              </a:spcAft>
            </a:pPr>
            <a:r>
              <a:rPr lang="en-AU" dirty="0"/>
              <a:t>It doesn’t have to involve physical contact or force. </a:t>
            </a:r>
          </a:p>
          <a:p>
            <a:pPr>
              <a:spcAft>
                <a:spcPts val="597"/>
              </a:spcAft>
            </a:pPr>
            <a:r>
              <a:rPr lang="en-AU" dirty="0"/>
              <a:t>Child abuse can include: </a:t>
            </a:r>
          </a:p>
          <a:p>
            <a:pPr lvl="1">
              <a:spcAft>
                <a:spcPts val="597"/>
              </a:spcAft>
            </a:pPr>
            <a:r>
              <a:rPr lang="en-AU" dirty="0"/>
              <a:t>talking to a child in a sexually explicit way </a:t>
            </a:r>
          </a:p>
          <a:p>
            <a:pPr lvl="1">
              <a:spcAft>
                <a:spcPts val="597"/>
              </a:spcAft>
            </a:pPr>
            <a:r>
              <a:rPr lang="en-AU" dirty="0"/>
              <a:t>grooming a child for future sexual activity </a:t>
            </a:r>
          </a:p>
          <a:p>
            <a:pPr lvl="1">
              <a:spcAft>
                <a:spcPts val="597"/>
              </a:spcAft>
            </a:pPr>
            <a:r>
              <a:rPr lang="en-AU" dirty="0"/>
              <a:t>experiencing family violence</a:t>
            </a:r>
          </a:p>
          <a:p>
            <a:pPr lvl="1">
              <a:spcAft>
                <a:spcPts val="597"/>
              </a:spcAft>
            </a:pPr>
            <a:r>
              <a:rPr lang="en-AU" dirty="0"/>
              <a:t>neglect.</a:t>
            </a:r>
          </a:p>
          <a:p>
            <a:pPr lvl="1"/>
            <a:endParaRPr lang="en-GB"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18</a:t>
            </a:fld>
            <a:endParaRPr lang="en-US" dirty="0"/>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6413" cy="1714500"/>
          </a:xfrm>
        </p:spPr>
      </p:sp>
    </p:spTree>
    <p:extLst>
      <p:ext uri="{BB962C8B-B14F-4D97-AF65-F5344CB8AC3E}">
        <p14:creationId xmlns:p14="http://schemas.microsoft.com/office/powerpoint/2010/main" val="3967173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b="1" dirty="0"/>
              <a:t>BACKGROUND NOTES FOR FACILITATOR</a:t>
            </a:r>
          </a:p>
          <a:p>
            <a:r>
              <a:rPr lang="en-AU" b="1" dirty="0"/>
              <a:t>Time on this slide: 7 minutes </a:t>
            </a:r>
            <a:r>
              <a:rPr lang="en-AU" dirty="0"/>
              <a:t>(video takes 5.45 minutes)</a:t>
            </a:r>
          </a:p>
          <a:p>
            <a:pPr lvl="0"/>
            <a:r>
              <a:rPr lang="en-AU" dirty="0"/>
              <a:t>This video on PROTECT reminds staff of the common behavioural signs of abuse.</a:t>
            </a:r>
          </a:p>
          <a:p>
            <a:pPr lvl="0"/>
            <a:r>
              <a:rPr lang="en-AU" dirty="0"/>
              <a:t>For more information on signs of abuse refer to:</a:t>
            </a:r>
          </a:p>
          <a:p>
            <a:pPr lvl="1"/>
            <a:r>
              <a:rPr lang="en-AU" dirty="0">
                <a:hlinkClick r:id="rId3"/>
              </a:rPr>
              <a:t>Spotting the Warning Signs of Child Abuse</a:t>
            </a:r>
            <a:endParaRPr lang="en-AU" dirty="0"/>
          </a:p>
          <a:p>
            <a:pPr lvl="1"/>
            <a:r>
              <a:rPr lang="en-AU" dirty="0">
                <a:hlinkClick r:id="rId4"/>
              </a:rPr>
              <a:t>Identify child abuse</a:t>
            </a:r>
            <a:endParaRPr lang="en-AU" dirty="0"/>
          </a:p>
          <a:p>
            <a:r>
              <a:rPr lang="en-AU" dirty="0"/>
              <a:t>Click on the video image in presentation mode to play the identifying signs of abuse video in your browser.</a:t>
            </a:r>
            <a:r>
              <a:rPr lang="en-AU" dirty="0">
                <a:latin typeface="Arial" panose="020B0604020202020204" pitchFamily="34" charset="0"/>
                <a:cs typeface="Arial" panose="020B0604020202020204" pitchFamily="34" charset="0"/>
              </a:rPr>
              <a:t> </a:t>
            </a:r>
          </a:p>
          <a:p>
            <a:pPr>
              <a:lnSpc>
                <a:spcPct val="107000"/>
              </a:lnSpc>
              <a:spcAft>
                <a:spcPts val="797"/>
              </a:spcAft>
            </a:pPr>
            <a:r>
              <a:rPr lang="en-AU" dirty="0">
                <a:cs typeface="Arial" panose="020B0604020202020204" pitchFamily="34" charset="0"/>
              </a:rPr>
              <a:t>Alternatively, you can use this link… </a:t>
            </a:r>
            <a:r>
              <a:rPr lang="en-AU" dirty="0">
                <a:hlinkClick r:id="rId5"/>
              </a:rPr>
              <a:t>Identifying Signs of Abuse</a:t>
            </a:r>
            <a:r>
              <a:rPr lang="en-AU" dirty="0"/>
              <a:t> or this url: </a:t>
            </a:r>
            <a:r>
              <a:rPr lang="en-AU" u="sng" dirty="0">
                <a:solidFill>
                  <a:srgbClr val="0563C1"/>
                </a:solidFill>
                <a:effectLst/>
                <a:ea typeface="Calibri" panose="020F0502020204030204" pitchFamily="34" charset="0"/>
                <a:cs typeface="Times New Roman" panose="02020603050405020304" pitchFamily="18" charset="0"/>
                <a:hlinkClick r:id="rId5"/>
              </a:rPr>
              <a:t>https://fuse.education.vic.gov.au/Embed/KJ4HQQ</a:t>
            </a:r>
            <a:r>
              <a:rPr lang="en-AU" dirty="0">
                <a:effectLst/>
                <a:ea typeface="Calibri" panose="020F0502020204030204" pitchFamily="34" charset="0"/>
                <a:cs typeface="Times New Roman" panose="02020603050405020304" pitchFamily="18" charset="0"/>
              </a:rPr>
              <a:t> </a:t>
            </a:r>
          </a:p>
          <a:p>
            <a:pPr marL="0" indent="0">
              <a:spcBef>
                <a:spcPts val="597"/>
              </a:spcBef>
              <a:buNone/>
            </a:pPr>
            <a:r>
              <a:rPr lang="en-AU" b="1" dirty="0"/>
              <a:t>SPEAKING NOTES </a:t>
            </a:r>
          </a:p>
          <a:p>
            <a:pPr marL="88516" indent="-88516" defTabSz="910441">
              <a:spcAft>
                <a:spcPts val="597"/>
              </a:spcAft>
              <a:defRPr/>
            </a:pPr>
            <a:r>
              <a:rPr lang="en-AU" dirty="0"/>
              <a:t>What are some of the signs that a child has been abused?</a:t>
            </a:r>
          </a:p>
          <a:p>
            <a:pPr marL="88516" indent="-88516" defTabSz="910441">
              <a:spcAft>
                <a:spcPts val="597"/>
              </a:spcAft>
              <a:defRPr/>
            </a:pPr>
            <a:r>
              <a:rPr lang="en-AU" b="0" i="0" dirty="0">
                <a:solidFill>
                  <a:srgbClr val="0B0C1D"/>
                </a:solidFill>
                <a:effectLst/>
                <a:latin typeface="inherit"/>
              </a:rPr>
              <a:t>There are a range of common physical and behavioural signs that a child may be being abused</a:t>
            </a:r>
            <a:endParaRPr lang="en-AU" b="1" dirty="0"/>
          </a:p>
          <a:p>
            <a:pPr>
              <a:spcAft>
                <a:spcPts val="597"/>
              </a:spcAft>
            </a:pPr>
            <a:r>
              <a:rPr lang="en-AU" dirty="0"/>
              <a:t>Let’s get a quick overview of the common physical and behavioural indicators by watching this video.</a:t>
            </a:r>
          </a:p>
          <a:p>
            <a:pPr>
              <a:spcAft>
                <a:spcPts val="597"/>
              </a:spcAft>
            </a:pPr>
            <a:r>
              <a:rPr lang="en-AU" dirty="0"/>
              <a:t>[Watch the video and allow time for some comments, if desired.]</a:t>
            </a:r>
          </a:p>
          <a:p>
            <a:pPr marL="88516" indent="-88516" defTabSz="910441">
              <a:spcAft>
                <a:spcPts val="597"/>
              </a:spcAft>
              <a:defRPr/>
            </a:pPr>
            <a:r>
              <a:rPr lang="en-AU" dirty="0"/>
              <a:t>What you need to remember is that if you feel uncomfortable about a child’s behaviour, you must speak to the teacher.</a:t>
            </a:r>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19</a:t>
            </a:fld>
            <a:endParaRPr lang="en-US" dirty="0"/>
          </a:p>
        </p:txBody>
      </p:sp>
      <p:sp>
        <p:nvSpPr>
          <p:cNvPr id="7" name="Slide Image Placeholder 6">
            <a:extLst>
              <a:ext uri="{FF2B5EF4-FFF2-40B4-BE49-F238E27FC236}">
                <a16:creationId xmlns:a16="http://schemas.microsoft.com/office/drawing/2014/main" id="{62464A21-803F-4C8A-A9B6-106FDA70022A}"/>
              </a:ext>
            </a:extLst>
          </p:cNvPr>
          <p:cNvSpPr>
            <a:spLocks noGrp="1" noRot="1" noChangeAspect="1"/>
          </p:cNvSpPr>
          <p:nvPr>
            <p:ph type="sldImg"/>
          </p:nvPr>
        </p:nvSpPr>
        <p:spPr>
          <a:xfrm>
            <a:off x="1876425" y="414338"/>
            <a:ext cx="3046413" cy="1714500"/>
          </a:xfrm>
        </p:spPr>
      </p:sp>
    </p:spTree>
    <p:extLst>
      <p:ext uri="{BB962C8B-B14F-4D97-AF65-F5344CB8AC3E}">
        <p14:creationId xmlns:p14="http://schemas.microsoft.com/office/powerpoint/2010/main" val="197665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5197" y="2521241"/>
            <a:ext cx="6121430" cy="6733543"/>
          </a:xfrm>
        </p:spPr>
        <p:txBody>
          <a:bodyPr lIns="0" tIns="0" rIns="0" bIns="0"/>
          <a:lstStyle/>
          <a:p>
            <a:pPr marL="0" indent="0" defTabSz="910441">
              <a:buNone/>
              <a:defRPr/>
            </a:pPr>
            <a:r>
              <a:rPr lang="en-AU" sz="1400" b="1" dirty="0"/>
              <a:t>BACKGROUND NOTES FOR FACILITATOR</a:t>
            </a:r>
          </a:p>
          <a:p>
            <a:pPr lvl="0"/>
            <a:r>
              <a:rPr lang="en-US" b="1" dirty="0"/>
              <a:t>Time on this slide: Less than 1 minute</a:t>
            </a:r>
          </a:p>
          <a:p>
            <a:pPr lvl="0"/>
            <a:r>
              <a:rPr lang="en-US" dirty="0"/>
              <a:t>Be aware that talking about child abuse may </a:t>
            </a:r>
            <a:r>
              <a:rPr lang="en-AU" dirty="0"/>
              <a:t>cause distress for some volunteers. </a:t>
            </a:r>
          </a:p>
          <a:p>
            <a:r>
              <a:rPr lang="en-AU" dirty="0"/>
              <a:t>Child abuse can cause trauma and significantly impact the mental health and wellbeing of school community members.</a:t>
            </a:r>
          </a:p>
          <a:p>
            <a:pPr lvl="0"/>
            <a:r>
              <a:rPr lang="en-AU" dirty="0"/>
              <a:t>Participants can step away if they become distressed. </a:t>
            </a:r>
          </a:p>
          <a:p>
            <a:pPr lvl="0"/>
            <a:r>
              <a:rPr lang="en-AU" dirty="0"/>
              <a:t>The school should let volunteers know of support available. </a:t>
            </a:r>
          </a:p>
          <a:p>
            <a:pPr algn="l"/>
            <a:r>
              <a:rPr lang="en-AU" b="0" i="0" dirty="0">
                <a:effectLst/>
              </a:rPr>
              <a:t>For more information on how to support students and impacted staff members, refer to the Department of Education and Training’s guidance: </a:t>
            </a:r>
            <a:r>
              <a:rPr lang="en-AU" b="0" i="0" u="none" strike="noStrike" dirty="0">
                <a:solidFill>
                  <a:srgbClr val="0052C2"/>
                </a:solidFill>
                <a:effectLst/>
                <a:hlinkClick r:id="rId3"/>
              </a:rPr>
              <a:t>Providing Ongoing Support</a:t>
            </a:r>
            <a:r>
              <a:rPr lang="en-AU" b="0" i="0" dirty="0">
                <a:solidFill>
                  <a:srgbClr val="011A3C"/>
                </a:solidFill>
                <a:effectLst/>
              </a:rPr>
              <a:t>.</a:t>
            </a:r>
          </a:p>
          <a:p>
            <a:pPr marL="0" indent="0" defTabSz="910441">
              <a:spcBef>
                <a:spcPts val="597"/>
              </a:spcBef>
              <a:buNone/>
              <a:defRPr/>
            </a:pPr>
            <a:r>
              <a:rPr lang="en-US" sz="1400" b="1" dirty="0"/>
              <a:t>SPEAKING NOTES</a:t>
            </a:r>
          </a:p>
          <a:p>
            <a:pPr marL="88516" indent="-88516" defTabSz="910441">
              <a:spcAft>
                <a:spcPts val="597"/>
              </a:spcAft>
              <a:defRPr/>
            </a:pPr>
            <a:r>
              <a:rPr lang="en-US" dirty="0"/>
              <a:t>This presentation talks about child safety and child abuse in a general way </a:t>
            </a:r>
          </a:p>
          <a:p>
            <a:pPr marL="88516" indent="-88516" defTabSz="910441">
              <a:spcAft>
                <a:spcPts val="597"/>
              </a:spcAft>
              <a:defRPr/>
            </a:pPr>
            <a:r>
              <a:rPr lang="en-US" dirty="0"/>
              <a:t>It will include example indicators of child abuse.</a:t>
            </a:r>
          </a:p>
          <a:p>
            <a:pPr marL="88516" indent="-88516" defTabSz="910441">
              <a:spcAft>
                <a:spcPts val="597"/>
              </a:spcAft>
              <a:defRPr/>
            </a:pPr>
            <a:r>
              <a:rPr lang="en-US" dirty="0"/>
              <a:t>It’s important to recognise that talking about these topics may </a:t>
            </a:r>
            <a:r>
              <a:rPr lang="en-AU" dirty="0"/>
              <a:t>be distressing for some people.</a:t>
            </a:r>
          </a:p>
          <a:p>
            <a:pPr>
              <a:spcAft>
                <a:spcPts val="597"/>
              </a:spcAft>
            </a:pPr>
            <a:r>
              <a:rPr lang="en-AU" dirty="0"/>
              <a:t>I encourage you to reach out to the support listed here if you need it. </a:t>
            </a:r>
          </a:p>
          <a:p>
            <a:pPr marL="88516" indent="-88516" defTabSz="910441">
              <a:spcAft>
                <a:spcPts val="597"/>
              </a:spcAft>
            </a:pPr>
            <a:r>
              <a:rPr lang="en-AU" dirty="0"/>
              <a:t>You can step away from this presentation if you need to.</a:t>
            </a:r>
          </a:p>
        </p:txBody>
      </p:sp>
      <p:sp>
        <p:nvSpPr>
          <p:cNvPr id="4" name="Slide Number Placeholder 3"/>
          <p:cNvSpPr>
            <a:spLocks noGrp="1"/>
          </p:cNvSpPr>
          <p:nvPr>
            <p:ph type="sldNum" sz="quarter" idx="5"/>
          </p:nvPr>
        </p:nvSpPr>
        <p:spPr/>
        <p:txBody>
          <a:bodyPr/>
          <a:lstStyle/>
          <a:p>
            <a:fld id="{ED6696EE-E175-4144-B35C-D4A1B167B917}" type="slidenum">
              <a:rPr lang="en-US" smtClean="0"/>
              <a:pPr/>
              <a:t>2</a:t>
            </a:fld>
            <a:endParaRPr lang="en-US" dirty="0"/>
          </a:p>
        </p:txBody>
      </p:sp>
      <p:sp>
        <p:nvSpPr>
          <p:cNvPr id="7" name="Slide Image Placeholder 6">
            <a:extLst>
              <a:ext uri="{FF2B5EF4-FFF2-40B4-BE49-F238E27FC236}">
                <a16:creationId xmlns:a16="http://schemas.microsoft.com/office/drawing/2014/main" id="{902F3018-8F80-4628-B218-009C00B47613}"/>
              </a:ext>
            </a:extLst>
          </p:cNvPr>
          <p:cNvSpPr>
            <a:spLocks noGrp="1" noRot="1" noChangeAspect="1"/>
          </p:cNvSpPr>
          <p:nvPr>
            <p:ph type="sldImg"/>
          </p:nvPr>
        </p:nvSpPr>
        <p:spPr>
          <a:xfrm>
            <a:off x="1685925" y="414338"/>
            <a:ext cx="3427413" cy="1928812"/>
          </a:xfrm>
        </p:spPr>
      </p:sp>
    </p:spTree>
    <p:extLst>
      <p:ext uri="{BB962C8B-B14F-4D97-AF65-F5344CB8AC3E}">
        <p14:creationId xmlns:p14="http://schemas.microsoft.com/office/powerpoint/2010/main" val="4212722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endParaRPr lang="en-AU" b="1" dirty="0"/>
          </a:p>
          <a:p>
            <a:pPr lvl="0"/>
            <a:r>
              <a:rPr lang="en-AU" b="1" dirty="0"/>
              <a:t>Time on this slide: 1 minute</a:t>
            </a:r>
          </a:p>
          <a:p>
            <a:pPr lvl="0"/>
            <a:r>
              <a:rPr lang="en-AU" dirty="0"/>
              <a:t>This slide raises volunteers’ awareness of the actions they can take to identify and manage child safety risks in the school environment. </a:t>
            </a:r>
          </a:p>
          <a:p>
            <a:pPr marL="0" indent="0">
              <a:spcBef>
                <a:spcPts val="597"/>
              </a:spcBef>
              <a:buNone/>
            </a:pPr>
            <a:r>
              <a:rPr lang="en-AU" sz="1400" b="1" dirty="0"/>
              <a:t>SPEAKING NOTES </a:t>
            </a:r>
          </a:p>
          <a:p>
            <a:pPr>
              <a:spcAft>
                <a:spcPts val="597"/>
              </a:spcAft>
            </a:pPr>
            <a:r>
              <a:rPr lang="en-AU" dirty="0"/>
              <a:t>The Child Safe Standards require all schools to put in place systems and processes to help prevent and reduce harm to students.</a:t>
            </a:r>
          </a:p>
          <a:p>
            <a:pPr>
              <a:spcAft>
                <a:spcPts val="597"/>
              </a:spcAft>
            </a:pPr>
            <a:r>
              <a:rPr lang="en-GB" dirty="0"/>
              <a:t>We manage risks through our child safety and wellbeing policies, procedures and practices. </a:t>
            </a:r>
          </a:p>
          <a:p>
            <a:pPr>
              <a:spcAft>
                <a:spcPts val="597"/>
              </a:spcAft>
            </a:pPr>
            <a:r>
              <a:rPr lang="en-GB" dirty="0"/>
              <a:t>Our volunteers also have an important role in identifying and managing risks.</a:t>
            </a:r>
          </a:p>
          <a:p>
            <a:pPr>
              <a:spcAft>
                <a:spcPts val="597"/>
              </a:spcAft>
            </a:pPr>
            <a:r>
              <a:rPr lang="en-GB" dirty="0"/>
              <a:t>You can see on this slide actions you can take to prevent harm and support child safety in our school environments. These include:</a:t>
            </a:r>
          </a:p>
          <a:p>
            <a:pPr lvl="1">
              <a:spcAft>
                <a:spcPts val="597"/>
              </a:spcAft>
            </a:pPr>
            <a:r>
              <a:rPr lang="en-GB" dirty="0"/>
              <a:t>thinking about your own behaviour with children and making sure you always follow our Child Safety Code of Conduct.</a:t>
            </a:r>
          </a:p>
          <a:p>
            <a:pPr lvl="1">
              <a:spcAft>
                <a:spcPts val="597"/>
              </a:spcAft>
            </a:pPr>
            <a:r>
              <a:rPr lang="en-GB" dirty="0"/>
              <a:t>being aware and informed about indicators of child abuse</a:t>
            </a:r>
          </a:p>
          <a:p>
            <a:pPr lvl="1">
              <a:spcAft>
                <a:spcPts val="597"/>
              </a:spcAft>
            </a:pPr>
            <a:r>
              <a:rPr lang="en-GB" dirty="0"/>
              <a:t>being observant when working with children and noticing any indicators of child abuse</a:t>
            </a:r>
          </a:p>
          <a:p>
            <a:pPr lvl="1">
              <a:spcAft>
                <a:spcPts val="597"/>
              </a:spcAft>
            </a:pPr>
            <a:r>
              <a:rPr lang="en-GB" dirty="0"/>
              <a:t>if you suspect child abuse, speak to a teacher as soon as you can</a:t>
            </a:r>
          </a:p>
          <a:p>
            <a:pPr lvl="1">
              <a:spcAft>
                <a:spcPts val="597"/>
              </a:spcAft>
            </a:pPr>
            <a:r>
              <a:rPr lang="en-GB" dirty="0"/>
              <a:t>if you have any concerns about unsafe spaces or behaviours, raise your concerns with a teacher or school leadership.</a:t>
            </a:r>
          </a:p>
          <a:p>
            <a:pPr lvl="1"/>
            <a:endParaRPr lang="en-GB" dirty="0"/>
          </a:p>
          <a:p>
            <a:pPr lvl="1"/>
            <a:endParaRPr lang="en-AU" dirty="0"/>
          </a:p>
          <a:p>
            <a:pPr lvl="0"/>
            <a:endParaRPr lang="en-AU" dirty="0"/>
          </a:p>
          <a:p>
            <a:endParaRPr lang="en-AU" dirty="0"/>
          </a:p>
        </p:txBody>
      </p:sp>
      <p:sp>
        <p:nvSpPr>
          <p:cNvPr id="4" name="Slide Number Placeholder 3"/>
          <p:cNvSpPr>
            <a:spLocks noGrp="1"/>
          </p:cNvSpPr>
          <p:nvPr>
            <p:ph type="sldNum" sz="quarter" idx="5"/>
          </p:nvPr>
        </p:nvSpPr>
        <p:spPr/>
        <p:txBody>
          <a:bodyPr/>
          <a:lstStyle/>
          <a:p>
            <a:fld id="{4C37A77B-BB0B-EB4D-BF1F-4636A3D2E847}" type="slidenum">
              <a:rPr lang="en-US" smtClean="0"/>
              <a:pPr/>
              <a:t>20</a:t>
            </a:fld>
            <a:endParaRPr lang="en-US" dirty="0"/>
          </a:p>
        </p:txBody>
      </p:sp>
      <p:sp>
        <p:nvSpPr>
          <p:cNvPr id="7" name="Slide Image Placeholder 6">
            <a:extLst>
              <a:ext uri="{FF2B5EF4-FFF2-40B4-BE49-F238E27FC236}">
                <a16:creationId xmlns:a16="http://schemas.microsoft.com/office/drawing/2014/main" id="{CA1B9FAE-0FE1-4CEB-82BD-A8DF9DACD2A4}"/>
              </a:ext>
            </a:extLst>
          </p:cNvPr>
          <p:cNvSpPr>
            <a:spLocks noGrp="1" noRot="1" noChangeAspect="1"/>
          </p:cNvSpPr>
          <p:nvPr>
            <p:ph type="sldImg"/>
          </p:nvPr>
        </p:nvSpPr>
        <p:spPr>
          <a:xfrm>
            <a:off x="1685925" y="342900"/>
            <a:ext cx="3427413" cy="1928813"/>
          </a:xfrm>
        </p:spPr>
      </p:sp>
    </p:spTree>
    <p:extLst>
      <p:ext uri="{BB962C8B-B14F-4D97-AF65-F5344CB8AC3E}">
        <p14:creationId xmlns:p14="http://schemas.microsoft.com/office/powerpoint/2010/main" val="1004307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1 minute</a:t>
            </a:r>
          </a:p>
          <a:p>
            <a:pPr lvl="0"/>
            <a:r>
              <a:rPr lang="en-AU" dirty="0"/>
              <a:t>This slide raises volunteers’ awareness of information sharing obligations for volunteers. </a:t>
            </a:r>
          </a:p>
          <a:p>
            <a:r>
              <a:rPr lang="en-AU" dirty="0"/>
              <a:t>The text on this slide is from the School’s Volunteers Policy template available through the </a:t>
            </a:r>
            <a:r>
              <a:rPr lang="en-AU" dirty="0">
                <a:hlinkClick r:id="rId3">
                  <a:extLst>
                    <a:ext uri="{A12FA001-AC4F-418D-AE19-62706E023703}">
                      <ahyp:hlinkClr xmlns:ahyp="http://schemas.microsoft.com/office/drawing/2018/hyperlinkcolor" val="tx"/>
                    </a:ext>
                  </a:extLst>
                </a:hlinkClick>
              </a:rPr>
              <a:t>School Policy Templates Portal</a:t>
            </a:r>
            <a:r>
              <a:rPr lang="en-AU" dirty="0"/>
              <a:t> [login required].</a:t>
            </a:r>
          </a:p>
          <a:p>
            <a:r>
              <a:rPr lang="en-AU" dirty="0"/>
              <a:t>Schools can update this slide to identify the staff member who is manages information sharing requests. </a:t>
            </a:r>
            <a:endParaRPr lang="en-AU" b="1" dirty="0"/>
          </a:p>
          <a:p>
            <a:pPr marL="0" indent="0">
              <a:spcBef>
                <a:spcPts val="597"/>
              </a:spcBef>
              <a:buNone/>
            </a:pPr>
            <a:r>
              <a:rPr lang="en-AU" sz="1400" b="1" dirty="0"/>
              <a:t>SPEAKING NOTES </a:t>
            </a:r>
          </a:p>
          <a:p>
            <a:pPr>
              <a:spcAft>
                <a:spcPts val="597"/>
              </a:spcAft>
            </a:pPr>
            <a:r>
              <a:rPr lang="en-AU" dirty="0"/>
              <a:t>Any student information you become aware of because of your volunteer work must be managed sensitively and in accordance with our </a:t>
            </a:r>
            <a:r>
              <a:rPr lang="en-AU" dirty="0">
                <a:hlinkClick r:id="rId4">
                  <a:extLst>
                    <a:ext uri="{A12FA001-AC4F-418D-AE19-62706E023703}">
                      <ahyp:hlinkClr xmlns:ahyp="http://schemas.microsoft.com/office/drawing/2018/hyperlinkcolor" val="tx"/>
                    </a:ext>
                  </a:extLst>
                </a:hlinkClick>
              </a:rPr>
              <a:t>Schools’ Privacy Policy</a:t>
            </a:r>
            <a:r>
              <a:rPr lang="en-AU" dirty="0"/>
              <a:t>. </a:t>
            </a:r>
          </a:p>
          <a:p>
            <a:pPr>
              <a:spcAft>
                <a:spcPts val="597"/>
              </a:spcAft>
            </a:pPr>
            <a:r>
              <a:rPr lang="en-AU" dirty="0"/>
              <a:t>Our privacy policy says that you can share student information with relevant school staff to:</a:t>
            </a:r>
          </a:p>
          <a:p>
            <a:pPr marL="360383" lvl="1" indent="-175450" defTabSz="910441">
              <a:spcAft>
                <a:spcPts val="597"/>
              </a:spcAft>
              <a:defRPr/>
            </a:pPr>
            <a:r>
              <a:rPr lang="en-AU" dirty="0"/>
              <a:t>support the student’s education, wellbeing and health or to reduce the risk of harm to the student, other students, staff or visitors</a:t>
            </a:r>
          </a:p>
          <a:p>
            <a:pPr lvl="1">
              <a:spcAft>
                <a:spcPts val="597"/>
              </a:spcAft>
            </a:pPr>
            <a:r>
              <a:rPr lang="en-AU" dirty="0"/>
              <a:t>Who are the relevant school staff? They are the students’ teachers or a school leader. </a:t>
            </a:r>
          </a:p>
          <a:p>
            <a:pPr>
              <a:spcAft>
                <a:spcPts val="597"/>
              </a:spcAft>
            </a:pPr>
            <a:r>
              <a:rPr lang="en-AU" dirty="0"/>
              <a:t>As we’ve discussed, volunteers must immediately report any child safety concerns that they become aware of to a member of staff to ensure appropriate action.</a:t>
            </a:r>
            <a:r>
              <a:rPr lang="en-AU" sz="1100" dirty="0">
                <a:latin typeface="Calibri" panose="020F0502020204030204" pitchFamily="34" charset="0"/>
                <a:ea typeface="Calibri" panose="020F0502020204030204" pitchFamily="34" charset="0"/>
              </a:rPr>
              <a:t> </a:t>
            </a:r>
          </a:p>
          <a:p>
            <a:pPr>
              <a:spcAft>
                <a:spcPts val="597"/>
              </a:spcAft>
            </a:pPr>
            <a:r>
              <a:rPr lang="en-AU" dirty="0"/>
              <a:t>There are some circumstances where volunteers may also be obliged to disclose information to authorities outside of the school such as to Victoria Police. </a:t>
            </a:r>
          </a:p>
          <a:p>
            <a:pPr marL="88516" lvl="1" indent="-88516">
              <a:spcAft>
                <a:spcPts val="597"/>
              </a:spcAft>
            </a:pPr>
            <a:endParaRPr lang="en-AU" dirty="0"/>
          </a:p>
          <a:p>
            <a:pPr lvl="1">
              <a:spcAft>
                <a:spcPts val="597"/>
              </a:spcAft>
            </a:pPr>
            <a:endParaRPr lang="en-AU" dirty="0"/>
          </a:p>
          <a:p>
            <a:pPr>
              <a:spcAft>
                <a:spcPts val="597"/>
              </a:spcAft>
            </a:pPr>
            <a:endParaRPr lang="en-AU" dirty="0"/>
          </a:p>
          <a:p>
            <a:pPr>
              <a:spcAft>
                <a:spcPts val="597"/>
              </a:spcAft>
            </a:pP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21</a:t>
            </a:fld>
            <a:endParaRPr lang="en-US" dirty="0"/>
          </a:p>
        </p:txBody>
      </p:sp>
      <p:sp>
        <p:nvSpPr>
          <p:cNvPr id="7" name="Slide Image Placeholder 6">
            <a:extLst>
              <a:ext uri="{FF2B5EF4-FFF2-40B4-BE49-F238E27FC236}">
                <a16:creationId xmlns:a16="http://schemas.microsoft.com/office/drawing/2014/main" id="{52DA724C-151B-4F6A-9966-BDD1D0553499}"/>
              </a:ext>
            </a:extLst>
          </p:cNvPr>
          <p:cNvSpPr>
            <a:spLocks noGrp="1" noRot="1" noChangeAspect="1"/>
          </p:cNvSpPr>
          <p:nvPr>
            <p:ph type="sldImg"/>
          </p:nvPr>
        </p:nvSpPr>
        <p:spPr>
          <a:xfrm>
            <a:off x="1685925" y="342900"/>
            <a:ext cx="3427413" cy="1928813"/>
          </a:xfrm>
        </p:spPr>
      </p:sp>
    </p:spTree>
    <p:extLst>
      <p:ext uri="{BB962C8B-B14F-4D97-AF65-F5344CB8AC3E}">
        <p14:creationId xmlns:p14="http://schemas.microsoft.com/office/powerpoint/2010/main" val="3728068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1 minute</a:t>
            </a:r>
          </a:p>
          <a:p>
            <a:pPr lvl="0"/>
            <a:r>
              <a:rPr lang="en-AU" dirty="0"/>
              <a:t>The text on this slide is from the School’s Volunteers Policy template available through the </a:t>
            </a:r>
            <a:r>
              <a:rPr lang="en-AU" dirty="0">
                <a:hlinkClick r:id="rId3">
                  <a:extLst>
                    <a:ext uri="{A12FA001-AC4F-418D-AE19-62706E023703}">
                      <ahyp:hlinkClr xmlns:ahyp="http://schemas.microsoft.com/office/drawing/2018/hyperlinkcolor" val="tx"/>
                    </a:ext>
                  </a:extLst>
                </a:hlinkClick>
              </a:rPr>
              <a:t>School Policy Templates Portal</a:t>
            </a:r>
            <a:r>
              <a:rPr lang="en-AU" dirty="0"/>
              <a:t> [login required]. </a:t>
            </a:r>
            <a:endParaRPr lang="en-AU" b="1" dirty="0"/>
          </a:p>
          <a:p>
            <a:pPr marL="0" indent="0">
              <a:spcBef>
                <a:spcPts val="597"/>
              </a:spcBef>
              <a:buNone/>
            </a:pPr>
            <a:r>
              <a:rPr lang="en-AU" sz="1400" b="1" dirty="0"/>
              <a:t>SPEAKING NOTES </a:t>
            </a:r>
          </a:p>
          <a:p>
            <a:pPr>
              <a:spcAft>
                <a:spcPts val="597"/>
              </a:spcAft>
            </a:pPr>
            <a:r>
              <a:rPr lang="en-AU" dirty="0"/>
              <a:t>It’s unlikely you will be responsible for any school records during your volunteer work.</a:t>
            </a:r>
          </a:p>
          <a:p>
            <a:pPr>
              <a:spcAft>
                <a:spcPts val="597"/>
              </a:spcAft>
            </a:pPr>
            <a:r>
              <a:rPr lang="en-AU" dirty="0"/>
              <a:t>If you are responsible for any school records, you must provide these to the staff member nominated in our Volunteers Policy.  </a:t>
            </a:r>
          </a:p>
          <a:p>
            <a:pPr>
              <a:spcAft>
                <a:spcPts val="597"/>
              </a:spcAft>
            </a:pPr>
            <a:r>
              <a:rPr lang="en-AU" dirty="0">
                <a:highlight>
                  <a:srgbClr val="FFFF00"/>
                </a:highlight>
              </a:rPr>
              <a:t>In our school this is…[insert staff member’s name]</a:t>
            </a:r>
          </a:p>
          <a:p>
            <a:endParaRPr lang="en-AU" dirty="0"/>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22</a:t>
            </a:fld>
            <a:endParaRPr lang="en-US" dirty="0"/>
          </a:p>
        </p:txBody>
      </p:sp>
      <p:sp>
        <p:nvSpPr>
          <p:cNvPr id="7" name="Slide Image Placeholder 6">
            <a:extLst>
              <a:ext uri="{FF2B5EF4-FFF2-40B4-BE49-F238E27FC236}">
                <a16:creationId xmlns:a16="http://schemas.microsoft.com/office/drawing/2014/main" id="{B6DB13F1-7B7D-4775-B0D0-5499B3CB1D9F}"/>
              </a:ext>
            </a:extLst>
          </p:cNvPr>
          <p:cNvSpPr>
            <a:spLocks noGrp="1" noRot="1" noChangeAspect="1"/>
          </p:cNvSpPr>
          <p:nvPr>
            <p:ph type="sldImg"/>
          </p:nvPr>
        </p:nvSpPr>
        <p:spPr>
          <a:xfrm>
            <a:off x="1685925" y="342900"/>
            <a:ext cx="3427413" cy="1928813"/>
          </a:xfrm>
        </p:spPr>
      </p:sp>
    </p:spTree>
    <p:extLst>
      <p:ext uri="{BB962C8B-B14F-4D97-AF65-F5344CB8AC3E}">
        <p14:creationId xmlns:p14="http://schemas.microsoft.com/office/powerpoint/2010/main" val="4240356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spcBef>
                <a:spcPts val="597"/>
              </a:spcBef>
              <a:buNone/>
            </a:pPr>
            <a:r>
              <a:rPr lang="en-AU" sz="1400" b="1" dirty="0"/>
              <a:t>BACKGROUND NOTES FOR FACILITATOR</a:t>
            </a:r>
          </a:p>
          <a:p>
            <a:pPr lvl="0"/>
            <a:r>
              <a:rPr lang="en-AU" b="1" dirty="0"/>
              <a:t>Time on this slide: 2 minutes </a:t>
            </a:r>
          </a:p>
          <a:p>
            <a:r>
              <a:rPr lang="en-AU" dirty="0"/>
              <a:t>This slide summarise some key points for staff to remember. </a:t>
            </a:r>
          </a:p>
          <a:p>
            <a:pPr marL="0" indent="0">
              <a:spcBef>
                <a:spcPts val="597"/>
              </a:spcBef>
              <a:buNone/>
            </a:pPr>
            <a:r>
              <a:rPr lang="en-AU" sz="1400" b="1" dirty="0"/>
              <a:t>SPEAKING NOTES </a:t>
            </a:r>
            <a:endParaRPr lang="en-AU" dirty="0"/>
          </a:p>
          <a:p>
            <a:pPr>
              <a:spcAft>
                <a:spcPts val="597"/>
              </a:spcAft>
              <a:defRPr/>
            </a:pPr>
            <a:r>
              <a:rPr lang="en-US" dirty="0"/>
              <a:t>Child safety is a shared responsibility at our school.</a:t>
            </a:r>
          </a:p>
          <a:p>
            <a:pPr marL="90096" indent="-90096" defTabSz="910441">
              <a:spcAft>
                <a:spcPts val="597"/>
              </a:spcAft>
              <a:defRPr/>
            </a:pPr>
            <a:r>
              <a:rPr lang="en-AU" dirty="0"/>
              <a:t>Documents are important but the Child Safe Standards need to be effectively implemented to demonstrate that our school has a culture where child safety is embedded in our practice. </a:t>
            </a:r>
          </a:p>
          <a:p>
            <a:pPr>
              <a:spcAft>
                <a:spcPts val="597"/>
              </a:spcAft>
            </a:pPr>
            <a:r>
              <a:rPr lang="en-US" dirty="0"/>
              <a:t>Key things for you to remember are:</a:t>
            </a:r>
          </a:p>
          <a:p>
            <a:pPr marL="360383" lvl="1" indent="-90096" defTabSz="910441">
              <a:spcAft>
                <a:spcPts val="597"/>
              </a:spcAft>
              <a:defRPr/>
            </a:pPr>
            <a:r>
              <a:rPr lang="en-GB" dirty="0"/>
              <a:t>Follow our school’s child safety and wellbeing policies and procedures including our Child Safety Code of Conduct</a:t>
            </a:r>
          </a:p>
          <a:p>
            <a:pPr lvl="1" indent="-90096">
              <a:spcAft>
                <a:spcPts val="597"/>
              </a:spcAft>
              <a:defRPr/>
            </a:pPr>
            <a:r>
              <a:rPr lang="en-GB" dirty="0"/>
              <a:t>Take students’ views seriously, especially when they raise concerns</a:t>
            </a:r>
            <a:r>
              <a:rPr lang="en-AU" dirty="0"/>
              <a:t> or worries about their safety or the safety of another student </a:t>
            </a:r>
          </a:p>
          <a:p>
            <a:pPr lvl="1" indent="-90096">
              <a:spcAft>
                <a:spcPts val="597"/>
              </a:spcAft>
              <a:defRPr/>
            </a:pPr>
            <a:r>
              <a:rPr lang="en-GB" dirty="0"/>
              <a:t>Immediately raise concerns about child safety issues with a teacher or school leader principal  </a:t>
            </a:r>
          </a:p>
          <a:p>
            <a:pPr lvl="1" indent="-90096">
              <a:spcAft>
                <a:spcPts val="597"/>
              </a:spcAft>
              <a:defRPr/>
            </a:pPr>
            <a:r>
              <a:rPr lang="en-AU" dirty="0"/>
              <a:t>Recognise and respect the diversity of the children, young people, and families at our school and take account of their individual needs </a:t>
            </a:r>
          </a:p>
          <a:p>
            <a:pPr marL="360383" lvl="1" indent="-90096" defTabSz="910441">
              <a:spcAft>
                <a:spcPts val="597"/>
              </a:spcAft>
              <a:defRPr/>
            </a:pPr>
            <a:r>
              <a:rPr lang="en-AU" dirty="0"/>
              <a:t>Participate in ongoing child safety  and wellbeing training. </a:t>
            </a:r>
          </a:p>
          <a:p>
            <a:pPr>
              <a:spcAft>
                <a:spcPts val="597"/>
              </a:spcAft>
            </a:pPr>
            <a:r>
              <a:rPr lang="en-AU" dirty="0"/>
              <a:t>We all share a commitment to keeping children, young people and our students safe and we’ve seen throughout this presentation, that you have an important role in making sure children and young people are safe in our school environments</a:t>
            </a:r>
          </a:p>
          <a:p>
            <a:pPr>
              <a:spcAft>
                <a:spcPts val="597"/>
              </a:spcAft>
            </a:pPr>
            <a:r>
              <a:rPr lang="en-AU" dirty="0"/>
              <a:t>If you have any queries at any time about our school’s policies and procedures and your obligations, you can talk to </a:t>
            </a:r>
            <a:r>
              <a:rPr lang="en-AU" dirty="0">
                <a:highlight>
                  <a:srgbClr val="FFFF00"/>
                </a:highlight>
              </a:rPr>
              <a:t> insert name of child safety champion and other leadership staff</a:t>
            </a:r>
            <a:r>
              <a:rPr lang="en-AU" dirty="0"/>
              <a:t>].</a:t>
            </a:r>
          </a:p>
          <a:p>
            <a:pPr marL="0" indent="0">
              <a:spcAft>
                <a:spcPts val="597"/>
              </a:spcAft>
              <a:buNone/>
            </a:pPr>
            <a:endParaRPr lang="en-AU" dirty="0"/>
          </a:p>
          <a:p>
            <a:pPr marL="0" indent="0">
              <a:spcAft>
                <a:spcPts val="597"/>
              </a:spcAft>
              <a:buNone/>
            </a:pPr>
            <a:endParaRPr lang="en-AU" dirty="0"/>
          </a:p>
          <a:p>
            <a:pPr marL="0" indent="0">
              <a:spcAft>
                <a:spcPts val="597"/>
              </a:spcAft>
              <a:buNone/>
            </a:pPr>
            <a:endParaRPr lang="en-US" dirty="0"/>
          </a:p>
          <a:p>
            <a:pPr>
              <a:spcAft>
                <a:spcPts val="597"/>
              </a:spcAft>
            </a:pPr>
            <a:endParaRPr lang="en-US" dirty="0"/>
          </a:p>
          <a:p>
            <a:pPr marL="0" indent="0">
              <a:spcAft>
                <a:spcPts val="597"/>
              </a:spcAft>
              <a:buNone/>
            </a:pPr>
            <a:endParaRPr lang="en-AU" dirty="0"/>
          </a:p>
          <a:p>
            <a:pPr lvl="0"/>
            <a:endParaRPr lang="en-AU" dirty="0"/>
          </a:p>
          <a:p>
            <a:pPr lvl="0"/>
            <a:endParaRPr lang="en-AU" dirty="0"/>
          </a:p>
          <a:p>
            <a:pPr lvl="1"/>
            <a:endParaRPr lang="en-AU" dirty="0"/>
          </a:p>
          <a:p>
            <a:pPr lvl="1"/>
            <a:endParaRPr lang="en-AU" dirty="0"/>
          </a:p>
          <a:p>
            <a:pPr lvl="1"/>
            <a:endParaRPr lang="en-AU" dirty="0"/>
          </a:p>
          <a:p>
            <a:pPr lvl="0"/>
            <a:endParaRPr lang="en-AU" dirty="0"/>
          </a:p>
          <a:p>
            <a:endParaRPr lang="en-AU" dirty="0"/>
          </a:p>
        </p:txBody>
      </p:sp>
      <p:sp>
        <p:nvSpPr>
          <p:cNvPr id="4" name="Slide Number Placeholder 3"/>
          <p:cNvSpPr>
            <a:spLocks noGrp="1"/>
          </p:cNvSpPr>
          <p:nvPr>
            <p:ph type="sldNum" sz="quarter" idx="5"/>
          </p:nvPr>
        </p:nvSpPr>
        <p:spPr/>
        <p:txBody>
          <a:bodyPr/>
          <a:lstStyle/>
          <a:p>
            <a:pPr lvl="0"/>
            <a:fld id="{ED6696EE-E175-4144-B35C-D4A1B167B917}" type="slidenum">
              <a:rPr lang="en-US" noProof="0" smtClean="0"/>
              <a:pPr lvl="0"/>
              <a:t>23</a:t>
            </a:fld>
            <a:endParaRPr lang="en-US" noProof="0" dirty="0"/>
          </a:p>
        </p:txBody>
      </p:sp>
      <p:sp>
        <p:nvSpPr>
          <p:cNvPr id="6" name="Slide Image Placeholder 5">
            <a:extLst>
              <a:ext uri="{FF2B5EF4-FFF2-40B4-BE49-F238E27FC236}">
                <a16:creationId xmlns:a16="http://schemas.microsoft.com/office/drawing/2014/main" id="{7B3D9C4B-0C64-467C-8C17-840EA331C6D5}"/>
              </a:ext>
            </a:extLst>
          </p:cNvPr>
          <p:cNvSpPr>
            <a:spLocks noGrp="1" noRot="1" noChangeAspect="1"/>
          </p:cNvSpPr>
          <p:nvPr>
            <p:ph type="sldImg"/>
          </p:nvPr>
        </p:nvSpPr>
        <p:spPr>
          <a:xfrm>
            <a:off x="1762125" y="488950"/>
            <a:ext cx="3275013" cy="1843088"/>
          </a:xfrm>
        </p:spPr>
      </p:sp>
    </p:spTree>
    <p:extLst>
      <p:ext uri="{BB962C8B-B14F-4D97-AF65-F5344CB8AC3E}">
        <p14:creationId xmlns:p14="http://schemas.microsoft.com/office/powerpoint/2010/main" val="49093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24</a:t>
            </a:fld>
            <a:endParaRPr lang="en-US" dirty="0"/>
          </a:p>
        </p:txBody>
      </p:sp>
    </p:spTree>
    <p:extLst>
      <p:ext uri="{BB962C8B-B14F-4D97-AF65-F5344CB8AC3E}">
        <p14:creationId xmlns:p14="http://schemas.microsoft.com/office/powerpoint/2010/main" val="259560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defTabSz="910441">
              <a:buNone/>
              <a:defRPr/>
            </a:pPr>
            <a:r>
              <a:rPr lang="en-AU" sz="1400" b="1" dirty="0"/>
              <a:t>BACKGROUND NOTES FOR FACILITATOR</a:t>
            </a:r>
          </a:p>
          <a:p>
            <a:r>
              <a:rPr lang="en-AU" b="1" dirty="0"/>
              <a:t>Time on this slide: less than 1 minute</a:t>
            </a:r>
          </a:p>
          <a:p>
            <a:r>
              <a:rPr lang="en-AU" dirty="0"/>
              <a:t>In July 2021, the Victorian Government announced new Child Safe Standards.</a:t>
            </a:r>
          </a:p>
          <a:p>
            <a:pPr marL="88516" indent="-88516" defTabSz="910441">
              <a:defRPr/>
            </a:pPr>
            <a:r>
              <a:rPr lang="en-AU" dirty="0"/>
              <a:t>Child Safe Standard 8 requires schools to build child safety knowledge, skills and awareness in staff, volunteers and school governing authorities.</a:t>
            </a:r>
          </a:p>
          <a:p>
            <a:r>
              <a:rPr lang="en-AU" dirty="0"/>
              <a:t>Today’s session is tailored for volunteers. </a:t>
            </a:r>
            <a:endParaRPr lang="en-AU" sz="1400" b="1" dirty="0"/>
          </a:p>
          <a:p>
            <a:pPr marL="0" indent="0">
              <a:spcBef>
                <a:spcPts val="597"/>
              </a:spcBef>
              <a:buNone/>
            </a:pPr>
            <a:r>
              <a:rPr lang="en-AU" sz="1400" b="1" dirty="0"/>
              <a:t>SPEAKING NOTES </a:t>
            </a:r>
          </a:p>
          <a:p>
            <a:pPr>
              <a:spcAft>
                <a:spcPts val="597"/>
              </a:spcAft>
            </a:pPr>
            <a:r>
              <a:rPr lang="en-AU" dirty="0"/>
              <a:t>The purpose of today’s presentation is to ensure that you are equipped with the knowledge, skills and awareness to keep children and young people safe at our school. </a:t>
            </a:r>
          </a:p>
          <a:p>
            <a:pPr>
              <a:spcAft>
                <a:spcPts val="597"/>
              </a:spcAft>
            </a:pPr>
            <a:r>
              <a:rPr lang="en-AU" dirty="0"/>
              <a:t>I will be talking about:</a:t>
            </a:r>
          </a:p>
          <a:p>
            <a:pPr lvl="1">
              <a:spcAft>
                <a:spcPts val="597"/>
              </a:spcAft>
            </a:pPr>
            <a:r>
              <a:rPr lang="en-AU" dirty="0"/>
              <a:t>why child safety is so important in our school</a:t>
            </a:r>
          </a:p>
          <a:p>
            <a:pPr lvl="1">
              <a:spcAft>
                <a:spcPts val="597"/>
              </a:spcAft>
            </a:pPr>
            <a:r>
              <a:rPr lang="en-AU" dirty="0"/>
              <a:t>the role and obligations of volunteers to keep children safe in our school</a:t>
            </a:r>
          </a:p>
          <a:p>
            <a:pPr lvl="1">
              <a:spcAft>
                <a:spcPts val="597"/>
              </a:spcAft>
            </a:pPr>
            <a:r>
              <a:rPr lang="en-AU" dirty="0"/>
              <a:t>and how we identify and respond to child safety concerns.</a:t>
            </a:r>
          </a:p>
          <a:p>
            <a:pPr>
              <a:spcAft>
                <a:spcPts val="597"/>
              </a:spcAft>
            </a:pPr>
            <a:r>
              <a:rPr lang="en-AU" dirty="0"/>
              <a:t>We’ll walk through our school’s key child safety policies and procedures highlighting what you must be aware of and follow to keep children safe.</a:t>
            </a:r>
          </a:p>
          <a:p>
            <a:pPr>
              <a:spcAft>
                <a:spcPts val="597"/>
              </a:spcAft>
            </a:pPr>
            <a:r>
              <a:rPr lang="en-AU" dirty="0"/>
              <a:t>This presentation is for volunteers who spend a lot of time in our school and those who assist us on a more limited occasion in activities such as excursions, swimming and camps.  </a:t>
            </a:r>
          </a:p>
          <a:p>
            <a:pPr lvl="1"/>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3</a:t>
            </a:fld>
            <a:endParaRPr lang="en-US" dirty="0"/>
          </a:p>
        </p:txBody>
      </p:sp>
      <p:sp>
        <p:nvSpPr>
          <p:cNvPr id="6" name="Slide Image Placeholder 5">
            <a:extLst>
              <a:ext uri="{FF2B5EF4-FFF2-40B4-BE49-F238E27FC236}">
                <a16:creationId xmlns:a16="http://schemas.microsoft.com/office/drawing/2014/main" id="{2CA594C1-34B7-4E2C-96A1-1C550CE4B257}"/>
              </a:ext>
            </a:extLst>
          </p:cNvPr>
          <p:cNvSpPr>
            <a:spLocks noGrp="1" noRot="1" noChangeAspect="1"/>
          </p:cNvSpPr>
          <p:nvPr>
            <p:ph type="sldImg"/>
          </p:nvPr>
        </p:nvSpPr>
        <p:spPr>
          <a:xfrm>
            <a:off x="1762125" y="488950"/>
            <a:ext cx="3275013" cy="1843088"/>
          </a:xfrm>
        </p:spPr>
      </p:sp>
    </p:spTree>
    <p:extLst>
      <p:ext uri="{BB962C8B-B14F-4D97-AF65-F5344CB8AC3E}">
        <p14:creationId xmlns:p14="http://schemas.microsoft.com/office/powerpoint/2010/main" val="166428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488950"/>
            <a:ext cx="3275013" cy="1843088"/>
          </a:xfrm>
        </p:spPr>
      </p:sp>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US" b="1" dirty="0"/>
              <a:t>Time on this slide: 1 minute</a:t>
            </a:r>
          </a:p>
          <a:p>
            <a:r>
              <a:rPr lang="en-AU" dirty="0"/>
              <a:t>For definitions of terms used in relation to the Victorian Child Safe Standards and Ministerial Order 1359, please see </a:t>
            </a:r>
            <a:r>
              <a:rPr lang="en-AU" dirty="0">
                <a:hlinkClick r:id="rId3"/>
              </a:rPr>
              <a:t>Child Safe Standards: Definitions</a:t>
            </a:r>
            <a:r>
              <a:rPr lang="en-AU" dirty="0"/>
              <a:t>.</a:t>
            </a:r>
          </a:p>
          <a:p>
            <a:r>
              <a:rPr lang="en-AU" dirty="0"/>
              <a:t>For further information about identifying types of child abuse, please see </a:t>
            </a:r>
            <a:r>
              <a:rPr lang="en-AU" dirty="0">
                <a:hlinkClick r:id="rId4"/>
              </a:rPr>
              <a:t>Identify child abuse</a:t>
            </a:r>
            <a:r>
              <a:rPr lang="en-AU" dirty="0"/>
              <a:t>.</a:t>
            </a:r>
            <a:endParaRPr lang="en-US" b="1" dirty="0"/>
          </a:p>
          <a:p>
            <a:pPr marL="0" indent="0">
              <a:spcBef>
                <a:spcPts val="597"/>
              </a:spcBef>
              <a:buNone/>
            </a:pPr>
            <a:r>
              <a:rPr lang="en-US" sz="1400" b="1" dirty="0"/>
              <a:t>SPEAKING NOTES</a:t>
            </a:r>
          </a:p>
          <a:p>
            <a:pPr>
              <a:spcBef>
                <a:spcPts val="597"/>
              </a:spcBef>
            </a:pPr>
            <a:r>
              <a:rPr lang="en-AU" dirty="0"/>
              <a:t>Before we get into the detail of this presentation, it’s important to review the definitions of child safety and child abuse.</a:t>
            </a:r>
          </a:p>
          <a:p>
            <a:pPr>
              <a:spcBef>
                <a:spcPts val="597"/>
              </a:spcBef>
            </a:pPr>
            <a:r>
              <a:rPr lang="en-AU" b="0" i="1" dirty="0"/>
              <a:t>Child safety</a:t>
            </a:r>
            <a:r>
              <a:rPr lang="en-AU" dirty="0"/>
              <a:t> </a:t>
            </a:r>
            <a:r>
              <a:rPr lang="en-AU" dirty="0">
                <a:cs typeface="Arial" panose="020B0604020202020204" pitchFamily="34" charset="0"/>
              </a:rPr>
              <a:t>includes matters related to protecting all children from child abuse, managing the risk of child abuse, providing support to a child at risk of child abuse, and responding to suspicions, incidents, disclosures or allegations of child abuse.</a:t>
            </a:r>
            <a:endParaRPr lang="en-AU" dirty="0"/>
          </a:p>
          <a:p>
            <a:pPr>
              <a:spcBef>
                <a:spcPts val="597"/>
              </a:spcBef>
            </a:pPr>
            <a:r>
              <a:rPr lang="en-AU" i="1" dirty="0"/>
              <a:t>Child abuse</a:t>
            </a:r>
            <a:r>
              <a:rPr lang="en-AU" dirty="0"/>
              <a:t> includes:</a:t>
            </a:r>
          </a:p>
          <a:p>
            <a:pPr marL="350899" lvl="2" indent="-170707">
              <a:spcBef>
                <a:spcPts val="597"/>
              </a:spcBef>
            </a:pPr>
            <a:r>
              <a:rPr lang="en-AU" dirty="0"/>
              <a:t>any act committed against a child involving a sexual offence or grooming</a:t>
            </a:r>
          </a:p>
          <a:p>
            <a:pPr marL="350899" lvl="2" indent="-170707">
              <a:spcBef>
                <a:spcPts val="597"/>
              </a:spcBef>
            </a:pPr>
            <a:r>
              <a:rPr lang="en-AU" dirty="0"/>
              <a:t>inflicting physical violence or serious emotional or psychological harm on a child</a:t>
            </a:r>
          </a:p>
          <a:p>
            <a:pPr marL="350899" lvl="2" indent="-170707">
              <a:spcBef>
                <a:spcPts val="597"/>
              </a:spcBef>
            </a:pPr>
            <a:r>
              <a:rPr lang="en-AU" dirty="0"/>
              <a:t>the serious neglect of a child. </a:t>
            </a:r>
          </a:p>
          <a:p>
            <a:pPr marL="88516" lvl="1" indent="-85354">
              <a:spcBef>
                <a:spcPts val="597"/>
              </a:spcBef>
            </a:pPr>
            <a:r>
              <a:rPr lang="en-AU" dirty="0"/>
              <a:t>Child abuse can include things like:</a:t>
            </a:r>
          </a:p>
          <a:p>
            <a:pPr marL="350899" lvl="2" indent="-170707">
              <a:spcBef>
                <a:spcPts val="597"/>
              </a:spcBef>
            </a:pPr>
            <a:r>
              <a:rPr lang="en-AU" dirty="0"/>
              <a:t>physical child abuse</a:t>
            </a:r>
          </a:p>
          <a:p>
            <a:pPr marL="350899" lvl="2" indent="-170707">
              <a:spcBef>
                <a:spcPts val="597"/>
              </a:spcBef>
            </a:pPr>
            <a:r>
              <a:rPr lang="en-AU" dirty="0"/>
              <a:t>child sexual abuse</a:t>
            </a:r>
          </a:p>
          <a:p>
            <a:pPr marL="350899" lvl="2" indent="-170707">
              <a:spcBef>
                <a:spcPts val="597"/>
              </a:spcBef>
            </a:pPr>
            <a:r>
              <a:rPr lang="en-AU" dirty="0"/>
              <a:t>grooming</a:t>
            </a:r>
          </a:p>
          <a:p>
            <a:pPr marL="350899" lvl="2" indent="-170707">
              <a:spcBef>
                <a:spcPts val="597"/>
              </a:spcBef>
            </a:pPr>
            <a:r>
              <a:rPr lang="en-AU" dirty="0"/>
              <a:t>experiencing family violence</a:t>
            </a:r>
          </a:p>
          <a:p>
            <a:pPr marL="350899" lvl="2" indent="-170707">
              <a:spcBef>
                <a:spcPts val="597"/>
              </a:spcBef>
            </a:pPr>
            <a:r>
              <a:rPr lang="en-AU" dirty="0"/>
              <a:t>emotional child abuse</a:t>
            </a:r>
          </a:p>
          <a:p>
            <a:pPr marL="350899" lvl="2" indent="-170707">
              <a:spcBef>
                <a:spcPts val="597"/>
              </a:spcBef>
            </a:pPr>
            <a:r>
              <a:rPr lang="en-AU" dirty="0"/>
              <a:t>neglect</a:t>
            </a:r>
          </a:p>
          <a:p>
            <a:pPr marL="350899" lvl="2" indent="-170707">
              <a:spcBef>
                <a:spcPts val="597"/>
              </a:spcBef>
            </a:pPr>
            <a:r>
              <a:rPr lang="en-AU" dirty="0"/>
              <a:t>sexual behaviour in children under 10 years</a:t>
            </a:r>
            <a:r>
              <a:rPr lang="en-AU" sz="1400" dirty="0"/>
              <a:t>.</a:t>
            </a:r>
            <a:endParaRPr lang="en-AU" dirty="0"/>
          </a:p>
        </p:txBody>
      </p:sp>
      <p:sp>
        <p:nvSpPr>
          <p:cNvPr id="4" name="Slide Number Placeholder 3"/>
          <p:cNvSpPr>
            <a:spLocks noGrp="1"/>
          </p:cNvSpPr>
          <p:nvPr>
            <p:ph type="sldNum" sz="quarter" idx="5"/>
          </p:nvPr>
        </p:nvSpPr>
        <p:spPr/>
        <p:txBody>
          <a:bodyPr/>
          <a:lstStyle/>
          <a:p>
            <a:fld id="{4C37A77B-BB0B-EB4D-BF1F-4636A3D2E847}" type="slidenum">
              <a:rPr lang="en-US" smtClean="0"/>
              <a:pPr/>
              <a:t>4</a:t>
            </a:fld>
            <a:endParaRPr lang="en-US" dirty="0"/>
          </a:p>
        </p:txBody>
      </p:sp>
    </p:spTree>
    <p:extLst>
      <p:ext uri="{BB962C8B-B14F-4D97-AF65-F5344CB8AC3E}">
        <p14:creationId xmlns:p14="http://schemas.microsoft.com/office/powerpoint/2010/main" val="141730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5925" y="414338"/>
            <a:ext cx="3427413" cy="1928812"/>
          </a:xfrm>
        </p:spPr>
      </p:sp>
      <p:sp>
        <p:nvSpPr>
          <p:cNvPr id="3" name="Notes Placeholder 2"/>
          <p:cNvSpPr>
            <a:spLocks noGrp="1"/>
          </p:cNvSpPr>
          <p:nvPr>
            <p:ph type="body" idx="1"/>
          </p:nvPr>
        </p:nvSpPr>
        <p:spPr>
          <a:xfrm>
            <a:off x="345197" y="2521241"/>
            <a:ext cx="6121430" cy="6733543"/>
          </a:xfrm>
        </p:spPr>
        <p:txBody>
          <a:bodyPr/>
          <a:lstStyle/>
          <a:p>
            <a:pPr marL="0" indent="0" defTabSz="910441">
              <a:buNone/>
              <a:defRPr/>
            </a:pPr>
            <a:r>
              <a:rPr lang="en-AU" sz="1400" b="1" dirty="0"/>
              <a:t>BACKGROUND NOTES FOR FACILITATOR</a:t>
            </a:r>
          </a:p>
          <a:p>
            <a:pPr lvl="0"/>
            <a:r>
              <a:rPr lang="en-AU" b="1" dirty="0"/>
              <a:t>Time on this slide: 1 minute</a:t>
            </a:r>
          </a:p>
          <a:p>
            <a:pPr lvl="0"/>
            <a:r>
              <a:rPr lang="en-AU" dirty="0"/>
              <a:t>This slide provides an overview of what child safe organisations do and why the Child Safe Standards are so important.</a:t>
            </a:r>
          </a:p>
          <a:p>
            <a:pPr marL="0" indent="0">
              <a:spcBef>
                <a:spcPts val="597"/>
              </a:spcBef>
              <a:buNone/>
            </a:pPr>
            <a:r>
              <a:rPr lang="en-AU" sz="1400" b="1" dirty="0"/>
              <a:t>SPEAKING NOTES </a:t>
            </a:r>
            <a:endParaRPr lang="en-AU" dirty="0"/>
          </a:p>
          <a:p>
            <a:pPr marL="88516" indent="-88516" defTabSz="910441">
              <a:spcAft>
                <a:spcPts val="597"/>
              </a:spcAft>
              <a:defRPr/>
            </a:pPr>
            <a:r>
              <a:rPr lang="en-AU" dirty="0"/>
              <a:t>Schools, as child safe organisations, always have the best interests of children at heart. </a:t>
            </a:r>
          </a:p>
          <a:p>
            <a:pPr marL="88516" indent="-88516" defTabSz="910441">
              <a:spcAft>
                <a:spcPts val="597"/>
              </a:spcAft>
              <a:defRPr/>
            </a:pPr>
            <a:r>
              <a:rPr lang="en-AU" dirty="0"/>
              <a:t>Our school is committed to the safety and well-being of all children and young people. We want all students at our school to be safe, happy and respected. </a:t>
            </a:r>
          </a:p>
          <a:p>
            <a:pPr marL="88516" indent="-88516">
              <a:spcAft>
                <a:spcPts val="597"/>
              </a:spcAft>
            </a:pPr>
            <a:r>
              <a:rPr lang="en-AU" dirty="0"/>
              <a:t>However we know that good intention is not enough when it comes to child safety. </a:t>
            </a:r>
          </a:p>
          <a:p>
            <a:pPr marL="88516" indent="-88516" defTabSz="910441">
              <a:spcAft>
                <a:spcPts val="597"/>
              </a:spcAft>
              <a:defRPr/>
            </a:pPr>
            <a:r>
              <a:rPr lang="en-AU" dirty="0"/>
              <a:t>The Victorian Child Safe Standards apply to schools and all other organisations that provide services to children. </a:t>
            </a:r>
          </a:p>
          <a:p>
            <a:pPr>
              <a:spcAft>
                <a:spcPts val="597"/>
              </a:spcAft>
            </a:pPr>
            <a:r>
              <a:rPr lang="en-AU" dirty="0"/>
              <a:t>The Child Safe Standards matter and are so important because they aim to keep every child safe and free from child abuse. </a:t>
            </a:r>
          </a:p>
          <a:p>
            <a:pPr marL="88516" indent="-88516" defTabSz="910441">
              <a:spcAft>
                <a:spcPts val="597"/>
              </a:spcAft>
              <a:defRPr/>
            </a:pPr>
            <a:r>
              <a:rPr lang="en-AU" dirty="0"/>
              <a:t>The Standards are there to hold everyone to account for keeping children safe from abuse – and making sure children have the opportunity to have a voice, be safe in who they are, and to thrive.</a:t>
            </a:r>
          </a:p>
          <a:p>
            <a:pPr marL="88516" indent="-88516" defTabSz="910441">
              <a:spcAft>
                <a:spcPts val="597"/>
              </a:spcAft>
              <a:defRPr/>
            </a:pPr>
            <a:r>
              <a:rPr lang="en-AU" dirty="0"/>
              <a:t>The Child Safe Standards recognise that all children are vulnerable. </a:t>
            </a:r>
          </a:p>
          <a:p>
            <a:pPr>
              <a:spcAft>
                <a:spcPts val="597"/>
              </a:spcAft>
            </a:pPr>
            <a:r>
              <a:rPr lang="en-AU" dirty="0"/>
              <a:t>They require schools to </a:t>
            </a:r>
            <a:r>
              <a:rPr lang="en-AU" b="1" dirty="0"/>
              <a:t>take steps to prevent child abuse</a:t>
            </a:r>
            <a:r>
              <a:rPr lang="en-AU" dirty="0"/>
              <a:t> and </a:t>
            </a:r>
            <a:r>
              <a:rPr lang="en-AU" b="1" dirty="0"/>
              <a:t>build a culture of child safety. </a:t>
            </a:r>
          </a:p>
          <a:p>
            <a:pPr>
              <a:spcAft>
                <a:spcPts val="597"/>
              </a:spcAft>
            </a:pPr>
            <a:r>
              <a:rPr lang="en-AU" dirty="0"/>
              <a:t>We cannot assume that child abuse does not and cannot happen within our schools or school communities.</a:t>
            </a:r>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5</a:t>
            </a:fld>
            <a:endParaRPr lang="en-US" dirty="0"/>
          </a:p>
        </p:txBody>
      </p:sp>
    </p:spTree>
    <p:extLst>
      <p:ext uri="{BB962C8B-B14F-4D97-AF65-F5344CB8AC3E}">
        <p14:creationId xmlns:p14="http://schemas.microsoft.com/office/powerpoint/2010/main" val="119952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2984" y="2178748"/>
            <a:ext cx="5995799" cy="6553706"/>
          </a:xfrm>
        </p:spPr>
        <p:txBody>
          <a:bodyPr/>
          <a:lstStyle/>
          <a:p>
            <a:pPr marL="0" indent="0">
              <a:buNone/>
            </a:pPr>
            <a:r>
              <a:rPr lang="en-AU" sz="1400" b="1" dirty="0"/>
              <a:t>BACKGROUND NOTES FOR FACILITATOR</a:t>
            </a:r>
          </a:p>
          <a:p>
            <a:pPr lvl="0"/>
            <a:r>
              <a:rPr lang="en-AU" b="1" dirty="0"/>
              <a:t>Time on this slide: 1 minute</a:t>
            </a:r>
          </a:p>
          <a:p>
            <a:pPr marL="170707" indent="-170707"/>
            <a:r>
              <a:rPr lang="en-AU" dirty="0"/>
              <a:t>This slide provides an overview of Victoria’s Child Safe Standards from 1 July 2022.</a:t>
            </a:r>
          </a:p>
          <a:p>
            <a:pPr marL="170707" indent="-170707"/>
            <a:r>
              <a:rPr lang="en-AU" dirty="0"/>
              <a:t>Standard 1 is unique to Victoria. </a:t>
            </a:r>
          </a:p>
          <a:p>
            <a:pPr marL="170707" indent="-170707"/>
            <a:r>
              <a:rPr lang="en-AU" dirty="0"/>
              <a:t>Standards 2 to 11 align with the </a:t>
            </a:r>
            <a:r>
              <a:rPr lang="en-AU" u="sng" dirty="0">
                <a:solidFill>
                  <a:srgbClr val="0563C1"/>
                </a:solidFill>
                <a:effectLst/>
                <a:ea typeface="Calibri" panose="020F0502020204030204" pitchFamily="34" charset="0"/>
                <a:cs typeface="Times New Roman" panose="02020603050405020304" pitchFamily="18" charset="0"/>
                <a:hlinkClick r:id="rId3"/>
              </a:rPr>
              <a:t>National Principles for Child Safe Organisations</a:t>
            </a:r>
            <a:r>
              <a:rPr lang="en-AU" dirty="0"/>
              <a:t>. </a:t>
            </a:r>
          </a:p>
          <a:p>
            <a:pPr marL="170707" indent="-170707"/>
            <a:r>
              <a:rPr lang="en-AU" dirty="0"/>
              <a:t>Ministerial order 1359 provides the framework for Child Safe Standards in schools. </a:t>
            </a:r>
          </a:p>
          <a:p>
            <a:pPr marL="0" indent="0">
              <a:spcBef>
                <a:spcPts val="597"/>
              </a:spcBef>
              <a:buNone/>
            </a:pPr>
            <a:r>
              <a:rPr lang="en-AU" sz="1400" b="1" dirty="0"/>
              <a:t>SPEAKING NOTES </a:t>
            </a:r>
            <a:endParaRPr lang="en-AU" dirty="0"/>
          </a:p>
          <a:p>
            <a:pPr>
              <a:lnSpc>
                <a:spcPct val="105000"/>
              </a:lnSpc>
              <a:spcAft>
                <a:spcPts val="597"/>
              </a:spcAft>
            </a:pPr>
            <a:r>
              <a:rPr lang="en-AU" dirty="0"/>
              <a:t>The 11 Standards taken together highlight the key strategies and actions that must be in place to support a culture of child safety. </a:t>
            </a:r>
          </a:p>
          <a:p>
            <a:pPr>
              <a:lnSpc>
                <a:spcPct val="105000"/>
              </a:lnSpc>
              <a:spcAft>
                <a:spcPts val="597"/>
              </a:spcAft>
            </a:pPr>
            <a:r>
              <a:rPr lang="en-AU" dirty="0">
                <a:ea typeface="Times New Roman" panose="02020603050405020304" pitchFamily="18" charset="0"/>
              </a:rPr>
              <a:t>Each standard focuses on a key feature that contributes to a child safe organisation and is supported by a range of compliance requirements.</a:t>
            </a:r>
            <a:endParaRPr lang="en-AU" dirty="0"/>
          </a:p>
          <a:p>
            <a:pPr>
              <a:lnSpc>
                <a:spcPct val="105000"/>
              </a:lnSpc>
              <a:spcAft>
                <a:spcPts val="597"/>
              </a:spcAft>
            </a:pPr>
            <a:r>
              <a:rPr lang="en-AU" dirty="0"/>
              <a:t>Standard 1 is unique to Victoria. </a:t>
            </a:r>
          </a:p>
          <a:p>
            <a:pPr marL="88516" indent="-88516" defTabSz="910441">
              <a:lnSpc>
                <a:spcPct val="105000"/>
              </a:lnSpc>
              <a:spcAft>
                <a:spcPts val="597"/>
              </a:spcAft>
              <a:defRPr/>
            </a:pPr>
            <a:r>
              <a:rPr lang="en-AU" dirty="0"/>
              <a:t>Standards 2 to 11 align with the National Principles for Child Safe Organisations developed by the Royal Commission into Institutional Responses to Child Abuse.</a:t>
            </a:r>
          </a:p>
          <a:p>
            <a:pPr>
              <a:spcAft>
                <a:spcPts val="597"/>
              </a:spcAft>
            </a:pPr>
            <a:r>
              <a:rPr lang="en-AU" dirty="0"/>
              <a:t>Standard 1 requires schools to make sure Aboriginal children and young people feel safe and are safe.</a:t>
            </a:r>
            <a:r>
              <a:rPr lang="en-US" dirty="0"/>
              <a:t> It </a:t>
            </a:r>
            <a:r>
              <a:rPr lang="en-AU" dirty="0"/>
              <a:t>applies to all schools, even if there are no students who have identified themselves as Aboriginal.</a:t>
            </a:r>
          </a:p>
          <a:p>
            <a:pPr>
              <a:spcAft>
                <a:spcPts val="597"/>
              </a:spcAft>
            </a:pPr>
            <a:r>
              <a:rPr lang="en-AU" dirty="0"/>
              <a:t>Cultural safety includes being provided with a safe, nurturing and positive environment where Aboriginal children:</a:t>
            </a:r>
          </a:p>
          <a:p>
            <a:pPr lvl="1">
              <a:spcAft>
                <a:spcPts val="597"/>
              </a:spcAft>
            </a:pPr>
            <a:r>
              <a:rPr lang="en-AU" dirty="0"/>
              <a:t>feel comfortable being themselves</a:t>
            </a:r>
          </a:p>
          <a:p>
            <a:pPr lvl="1">
              <a:spcAft>
                <a:spcPts val="597"/>
              </a:spcAft>
            </a:pPr>
            <a:r>
              <a:rPr lang="en-AU" dirty="0"/>
              <a:t>feel comfortable expressing their culture, including their spiritual and belief systems </a:t>
            </a:r>
          </a:p>
          <a:p>
            <a:pPr lvl="1">
              <a:spcAft>
                <a:spcPts val="597"/>
              </a:spcAft>
            </a:pPr>
            <a:r>
              <a:rPr lang="en-AU" dirty="0"/>
              <a:t>are supported by carers who respect their Aboriginality and encourage their sense of self and identity.</a:t>
            </a:r>
          </a:p>
          <a:p>
            <a:pPr>
              <a:spcAft>
                <a:spcPts val="597"/>
              </a:spcAft>
            </a:pPr>
            <a:r>
              <a:rPr lang="en-AU" b="0" i="0" dirty="0">
                <a:effectLst/>
              </a:rPr>
              <a:t>Being able to express their culture makes Aboriginal children stronger and safer. </a:t>
            </a:r>
          </a:p>
          <a:p>
            <a:pPr marL="0" indent="0">
              <a:lnSpc>
                <a:spcPct val="105000"/>
              </a:lnSpc>
              <a:spcAft>
                <a:spcPts val="597"/>
              </a:spcAft>
              <a:buNone/>
            </a:pPr>
            <a:endParaRPr lang="en-AU" dirty="0"/>
          </a:p>
          <a:p>
            <a:pPr marL="0" indent="0">
              <a:lnSpc>
                <a:spcPct val="105000"/>
              </a:lnSpc>
              <a:spcAft>
                <a:spcPts val="597"/>
              </a:spcAft>
              <a:buNone/>
            </a:pPr>
            <a:endParaRPr lang="en-AU" dirty="0"/>
          </a:p>
          <a:p>
            <a:pPr marL="0" indent="0">
              <a:lnSpc>
                <a:spcPct val="105000"/>
              </a:lnSpc>
              <a:spcAft>
                <a:spcPts val="797"/>
              </a:spcAft>
              <a:buNone/>
            </a:pPr>
            <a:endParaRPr lang="en-AU" dirty="0">
              <a:ea typeface="Times New Roman" panose="02020603050405020304" pitchFamily="18" charset="0"/>
            </a:endParaRPr>
          </a:p>
          <a:p>
            <a:pPr marL="0" indent="0">
              <a:buNone/>
            </a:pPr>
            <a:endParaRPr lang="en-AU" dirty="0"/>
          </a:p>
          <a:p>
            <a:pPr marL="0" indent="0">
              <a:buNone/>
            </a:pP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6</a:t>
            </a:fld>
            <a:endParaRPr lang="en-US" dirty="0"/>
          </a:p>
        </p:txBody>
      </p:sp>
      <p:sp>
        <p:nvSpPr>
          <p:cNvPr id="7" name="Slide Image Placeholder 6">
            <a:extLst>
              <a:ext uri="{FF2B5EF4-FFF2-40B4-BE49-F238E27FC236}">
                <a16:creationId xmlns:a16="http://schemas.microsoft.com/office/drawing/2014/main" id="{9547812D-6BCC-45B3-BDFC-A6DE1CBB52F4}"/>
              </a:ext>
            </a:extLst>
          </p:cNvPr>
          <p:cNvSpPr>
            <a:spLocks noGrp="1" noRot="1" noChangeAspect="1"/>
          </p:cNvSpPr>
          <p:nvPr>
            <p:ph type="sldImg"/>
          </p:nvPr>
        </p:nvSpPr>
        <p:spPr>
          <a:xfrm>
            <a:off x="1876425" y="414338"/>
            <a:ext cx="3046413" cy="1714500"/>
          </a:xfrm>
        </p:spPr>
      </p:sp>
    </p:spTree>
    <p:extLst>
      <p:ext uri="{BB962C8B-B14F-4D97-AF65-F5344CB8AC3E}">
        <p14:creationId xmlns:p14="http://schemas.microsoft.com/office/powerpoint/2010/main" val="301364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less than 30 seconds</a:t>
            </a:r>
          </a:p>
          <a:p>
            <a:pPr lvl="0"/>
            <a:r>
              <a:rPr lang="en-AU" dirty="0"/>
              <a:t>This slide is intended as a section break. </a:t>
            </a:r>
          </a:p>
          <a:p>
            <a:pPr marL="0" indent="0">
              <a:spcBef>
                <a:spcPts val="597"/>
              </a:spcBef>
              <a:buNone/>
            </a:pPr>
            <a:r>
              <a:rPr lang="en-AU" b="1" dirty="0"/>
              <a:t>SPEAKING NOTES </a:t>
            </a:r>
          </a:p>
          <a:p>
            <a:pPr>
              <a:spcAft>
                <a:spcPts val="597"/>
              </a:spcAft>
            </a:pPr>
            <a:r>
              <a:rPr lang="en-AU" dirty="0"/>
              <a:t>In the next section of this presentation, I will be focussing on our school’s key child safety policies, statements and procedures.</a:t>
            </a:r>
          </a:p>
          <a:p>
            <a:pPr>
              <a:spcAft>
                <a:spcPts val="597"/>
              </a:spcAft>
            </a:pPr>
            <a:r>
              <a:rPr lang="en-AU" dirty="0"/>
              <a:t>These documents set out our school’s commitment and approach to keeping children, young people and students safe in our school environments.</a:t>
            </a:r>
          </a:p>
          <a:p>
            <a:pPr>
              <a:spcAft>
                <a:spcPts val="597"/>
              </a:spcAft>
            </a:pPr>
            <a:r>
              <a:rPr lang="en-AU" dirty="0"/>
              <a:t>As volunteers working in our school environment, it’s important that you are familiar with these policies and your responsibilities to keep children safe.  </a:t>
            </a:r>
          </a:p>
          <a:p>
            <a:pPr>
              <a:spcAft>
                <a:spcPts val="597"/>
              </a:spcAft>
            </a:pPr>
            <a:endParaRPr lang="en-AU" dirty="0"/>
          </a:p>
          <a:p>
            <a:pPr>
              <a:spcAft>
                <a:spcPts val="597"/>
              </a:spcAft>
            </a:pPr>
            <a:endParaRPr lang="en-AU" dirty="0"/>
          </a:p>
          <a:p>
            <a:pPr>
              <a:spcAft>
                <a:spcPts val="597"/>
              </a:spcAft>
            </a:pPr>
            <a:endParaRPr lang="en-AU" dirty="0"/>
          </a:p>
          <a:p>
            <a:pPr marL="0" indent="0">
              <a:spcAft>
                <a:spcPts val="597"/>
              </a:spcAft>
              <a:buNone/>
            </a:pPr>
            <a:endParaRPr lang="en-AU" dirty="0"/>
          </a:p>
          <a:p>
            <a:pPr>
              <a:spcAft>
                <a:spcPts val="597"/>
              </a:spcAft>
            </a:pPr>
            <a:endParaRPr lang="en-AU" dirty="0"/>
          </a:p>
          <a:p>
            <a:pPr>
              <a:spcAft>
                <a:spcPts val="597"/>
              </a:spcAft>
            </a:pPr>
            <a:endParaRPr lang="en-AU" dirty="0"/>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7</a:t>
            </a:fld>
            <a:endParaRPr lang="en-US" dirty="0"/>
          </a:p>
        </p:txBody>
      </p:sp>
      <p:sp>
        <p:nvSpPr>
          <p:cNvPr id="6" name="Slide Image Placeholder 5">
            <a:extLst>
              <a:ext uri="{FF2B5EF4-FFF2-40B4-BE49-F238E27FC236}">
                <a16:creationId xmlns:a16="http://schemas.microsoft.com/office/drawing/2014/main" id="{7515D43E-60B8-4054-BFC4-895FF78C3FF8}"/>
              </a:ext>
            </a:extLst>
          </p:cNvPr>
          <p:cNvSpPr>
            <a:spLocks noGrp="1" noRot="1" noChangeAspect="1"/>
          </p:cNvSpPr>
          <p:nvPr>
            <p:ph type="sldImg"/>
          </p:nvPr>
        </p:nvSpPr>
        <p:spPr>
          <a:xfrm>
            <a:off x="1762125" y="488950"/>
            <a:ext cx="3275013" cy="1843088"/>
          </a:xfrm>
        </p:spPr>
      </p:sp>
    </p:spTree>
    <p:extLst>
      <p:ext uri="{BB962C8B-B14F-4D97-AF65-F5344CB8AC3E}">
        <p14:creationId xmlns:p14="http://schemas.microsoft.com/office/powerpoint/2010/main" val="127666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1 minute</a:t>
            </a:r>
          </a:p>
          <a:p>
            <a:pPr lvl="0"/>
            <a:r>
              <a:rPr lang="en-AU" dirty="0"/>
              <a:t>This slide provides an overview of the role that volunteers have in keeping children safe. </a:t>
            </a:r>
          </a:p>
          <a:p>
            <a:pPr>
              <a:spcBef>
                <a:spcPts val="597"/>
              </a:spcBef>
            </a:pPr>
            <a:r>
              <a:rPr lang="en-AU" sz="1400" b="1" dirty="0"/>
              <a:t>SPEAKING NOTES </a:t>
            </a:r>
          </a:p>
          <a:p>
            <a:pPr>
              <a:spcAft>
                <a:spcPts val="597"/>
              </a:spcAft>
            </a:pPr>
            <a:r>
              <a:rPr lang="en-AU" dirty="0"/>
              <a:t>At our school, child safety is everyone’s responsibility. </a:t>
            </a:r>
          </a:p>
          <a:p>
            <a:pPr>
              <a:spcAft>
                <a:spcPts val="597"/>
              </a:spcAft>
            </a:pPr>
            <a:r>
              <a:rPr lang="en-AU" dirty="0"/>
              <a:t>We value the many volunteers that assist in our classrooms, our canteens, with sports events, camps, excursions, school concerts and other events and programs in our school. (Note this text is from the DET Volunteers policy)</a:t>
            </a:r>
          </a:p>
          <a:p>
            <a:pPr>
              <a:spcAft>
                <a:spcPts val="597"/>
              </a:spcAft>
            </a:pPr>
            <a:r>
              <a:rPr lang="en-AU" dirty="0"/>
              <a:t>When you volunteer with us, you are in positions of trust with our students and children. </a:t>
            </a:r>
          </a:p>
          <a:p>
            <a:pPr>
              <a:spcAft>
                <a:spcPts val="597"/>
              </a:spcAft>
            </a:pPr>
            <a:r>
              <a:rPr lang="en-AU" dirty="0"/>
              <a:t>You have an important role in keeping our students safe. </a:t>
            </a:r>
          </a:p>
          <a:p>
            <a:pPr>
              <a:spcAft>
                <a:spcPts val="597"/>
              </a:spcAft>
            </a:pPr>
            <a:r>
              <a:rPr lang="en-AU" dirty="0"/>
              <a:t>Our school has developed policies and procedures to keep children safe and to make sure we respond to any concerns.</a:t>
            </a:r>
          </a:p>
          <a:p>
            <a:pPr>
              <a:spcAft>
                <a:spcPts val="597"/>
              </a:spcAft>
            </a:pPr>
            <a:r>
              <a:rPr lang="en-AU" dirty="0"/>
              <a:t>Our school policies and procedures must be followed by everyone to make sure children are safe.</a:t>
            </a:r>
          </a:p>
          <a:p>
            <a:pPr>
              <a:spcAft>
                <a:spcPts val="597"/>
              </a:spcAft>
            </a:pPr>
            <a:r>
              <a:rPr lang="en-AU" dirty="0"/>
              <a:t>As volunteers you are expected to be familiar with and follow our school’s :</a:t>
            </a:r>
          </a:p>
          <a:p>
            <a:pPr lvl="1">
              <a:spcAft>
                <a:spcPts val="597"/>
              </a:spcAft>
            </a:pPr>
            <a:r>
              <a:rPr lang="en-AU" dirty="0"/>
              <a:t>Volunteers Policy</a:t>
            </a:r>
          </a:p>
          <a:p>
            <a:pPr lvl="1">
              <a:spcAft>
                <a:spcPts val="597"/>
              </a:spcAft>
            </a:pPr>
            <a:r>
              <a:rPr lang="en-AU" dirty="0"/>
              <a:t>Child Safety and Wellbeing Policy</a:t>
            </a:r>
          </a:p>
          <a:p>
            <a:pPr lvl="1">
              <a:spcAft>
                <a:spcPts val="597"/>
              </a:spcAft>
            </a:pPr>
            <a:r>
              <a:rPr lang="en-AU" dirty="0"/>
              <a:t>Child Safety Code of Conduct</a:t>
            </a:r>
          </a:p>
          <a:p>
            <a:pPr lvl="1"/>
            <a:r>
              <a:rPr lang="en-AU" dirty="0"/>
              <a:t>Procedures for</a:t>
            </a:r>
            <a:r>
              <a:rPr lang="en-AU" sz="1800" dirty="0">
                <a:latin typeface="Calibri" panose="020F0502020204030204" pitchFamily="34" charset="0"/>
                <a:ea typeface="Calibri" panose="020F0502020204030204" pitchFamily="34" charset="0"/>
                <a:cs typeface="Times New Roman" panose="02020603050405020304" pitchFamily="18" charset="0"/>
              </a:rPr>
              <a:t> responding to incidents, disclosures and suspicions of child abuse</a:t>
            </a:r>
            <a:endParaRPr lang="en-AU" dirty="0"/>
          </a:p>
          <a:p>
            <a:pPr>
              <a:spcAft>
                <a:spcPts val="597"/>
              </a:spcAft>
            </a:pPr>
            <a:r>
              <a:rPr lang="en-AU" dirty="0"/>
              <a:t>Today I’ll highlight some of the main things you need to be aware of in these policies and procedures. </a:t>
            </a:r>
          </a:p>
          <a:p>
            <a:pPr>
              <a:spcAft>
                <a:spcPts val="597"/>
              </a:spcAft>
            </a:pP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8</a:t>
            </a:fld>
            <a:endParaRPr lang="en-US" dirty="0"/>
          </a:p>
        </p:txBody>
      </p:sp>
      <p:sp>
        <p:nvSpPr>
          <p:cNvPr id="7" name="Slide Image Placeholder 6">
            <a:extLst>
              <a:ext uri="{FF2B5EF4-FFF2-40B4-BE49-F238E27FC236}">
                <a16:creationId xmlns:a16="http://schemas.microsoft.com/office/drawing/2014/main" id="{0FDD2936-D485-4315-B2CB-A6C16E47F823}"/>
              </a:ext>
            </a:extLst>
          </p:cNvPr>
          <p:cNvSpPr>
            <a:spLocks noGrp="1" noRot="1" noChangeAspect="1"/>
          </p:cNvSpPr>
          <p:nvPr>
            <p:ph type="sldImg"/>
          </p:nvPr>
        </p:nvSpPr>
        <p:spPr>
          <a:xfrm>
            <a:off x="1685925" y="342900"/>
            <a:ext cx="3427413" cy="1928813"/>
          </a:xfrm>
        </p:spPr>
      </p:sp>
    </p:spTree>
    <p:extLst>
      <p:ext uri="{BB962C8B-B14F-4D97-AF65-F5344CB8AC3E}">
        <p14:creationId xmlns:p14="http://schemas.microsoft.com/office/powerpoint/2010/main" val="52790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5925" y="342900"/>
            <a:ext cx="3427413" cy="1928813"/>
          </a:xfrm>
        </p:spPr>
      </p:sp>
      <p:sp>
        <p:nvSpPr>
          <p:cNvPr id="3" name="Notes Placeholder 2"/>
          <p:cNvSpPr>
            <a:spLocks noGrp="1"/>
          </p:cNvSpPr>
          <p:nvPr>
            <p:ph type="body" idx="1"/>
          </p:nvPr>
        </p:nvSpPr>
        <p:spPr/>
        <p:txBody>
          <a:bodyPr/>
          <a:lstStyle/>
          <a:p>
            <a:pPr marL="0" indent="0">
              <a:buNone/>
            </a:pPr>
            <a:r>
              <a:rPr lang="en-AU" sz="1400" b="1" dirty="0"/>
              <a:t>BACKGROUND NOTES FOR FACILITATOR</a:t>
            </a:r>
          </a:p>
          <a:p>
            <a:pPr lvl="0"/>
            <a:r>
              <a:rPr lang="en-AU" b="1" dirty="0"/>
              <a:t>Time on this slide: 1 minute</a:t>
            </a:r>
          </a:p>
          <a:p>
            <a:pPr lvl="0"/>
            <a:r>
              <a:rPr lang="en-AU" dirty="0"/>
              <a:t>This slide raises volunteers’ awareness of the school’s Volunteers Policy. </a:t>
            </a:r>
          </a:p>
          <a:p>
            <a:pPr lvl="0"/>
            <a:r>
              <a:rPr lang="en-AU" dirty="0"/>
              <a:t>It identifies the intent of the school’s policy and the school’s procedures to make sure that volunteers are suitable to work.</a:t>
            </a:r>
          </a:p>
          <a:p>
            <a:pPr lvl="0"/>
            <a:r>
              <a:rPr lang="en-AU" dirty="0"/>
              <a:t>We suggest that you provide links or copies of the school’s current Volunteers Policy.</a:t>
            </a:r>
          </a:p>
          <a:p>
            <a:r>
              <a:rPr lang="en-AU" dirty="0"/>
              <a:t>The text on this slide is from the School’s Volunteers Policy template available through the </a:t>
            </a:r>
            <a:r>
              <a:rPr lang="en-AU" dirty="0">
                <a:hlinkClick r:id="rId3">
                  <a:extLst>
                    <a:ext uri="{A12FA001-AC4F-418D-AE19-62706E023703}">
                      <ahyp:hlinkClr xmlns:ahyp="http://schemas.microsoft.com/office/drawing/2018/hyperlinkcolor" val="tx"/>
                    </a:ext>
                  </a:extLst>
                </a:hlinkClick>
              </a:rPr>
              <a:t>School Policy Templates Portal</a:t>
            </a:r>
            <a:r>
              <a:rPr lang="en-AU" dirty="0"/>
              <a:t> [login required]. </a:t>
            </a:r>
          </a:p>
          <a:p>
            <a:pPr marL="0" indent="0">
              <a:spcBef>
                <a:spcPts val="597"/>
              </a:spcBef>
              <a:buNone/>
            </a:pPr>
            <a:r>
              <a:rPr lang="en-AU" sz="1400" b="1" dirty="0"/>
              <a:t>SPEAKING NOTES </a:t>
            </a:r>
            <a:endParaRPr lang="en-AU" sz="1400" dirty="0">
              <a:latin typeface="Calibri" panose="020F0502020204030204" pitchFamily="34" charset="0"/>
              <a:cs typeface="Times New Roman" panose="02020603050405020304" pitchFamily="18" charset="0"/>
            </a:endParaRPr>
          </a:p>
          <a:p>
            <a:pPr>
              <a:spcAft>
                <a:spcPts val="597"/>
              </a:spcAft>
              <a:defRPr/>
            </a:pPr>
            <a:r>
              <a:rPr lang="en-AU" dirty="0"/>
              <a:t>Let’s start with our school’s Volunteers Policy. </a:t>
            </a:r>
          </a:p>
          <a:p>
            <a:pPr>
              <a:spcAft>
                <a:spcPts val="597"/>
              </a:spcAft>
            </a:pPr>
            <a:r>
              <a:rPr lang="en-AU" dirty="0"/>
              <a:t>Our school’s Volunteers Policy outlines the processes that our school will follow to engage, screen, supervise and manage volunteers to provide a child safe environment.</a:t>
            </a:r>
          </a:p>
          <a:p>
            <a:pPr>
              <a:spcAft>
                <a:spcPts val="597"/>
              </a:spcAft>
            </a:pPr>
            <a:r>
              <a:rPr lang="en-AU" dirty="0"/>
              <a:t>It sets out the procedures to make sure that volunteers are suitable to work with children and can make a positive contribution to our school community.</a:t>
            </a:r>
          </a:p>
          <a:p>
            <a:pPr>
              <a:spcAft>
                <a:spcPts val="597"/>
              </a:spcAft>
            </a:pPr>
            <a:r>
              <a:rPr lang="en-AU" dirty="0"/>
              <a:t>All schools must meet their legal obligations under the Worker Screening Act and the Child Safe Standards. </a:t>
            </a:r>
          </a:p>
          <a:p>
            <a:pPr>
              <a:spcAft>
                <a:spcPts val="597"/>
              </a:spcAft>
            </a:pPr>
            <a:r>
              <a:rPr lang="en-AU" dirty="0"/>
              <a:t>Our school procedures include suitability checks which in most cases involve asking for evidence of a Working with Children Clearance (previously called a Working with Children Check). </a:t>
            </a:r>
          </a:p>
          <a:p>
            <a:pPr>
              <a:spcAft>
                <a:spcPts val="597"/>
              </a:spcAft>
            </a:pPr>
            <a:r>
              <a:rPr lang="en-AU" dirty="0"/>
              <a:t>Suitability checks may also be required depending on the volunteer role, such as references, proof of identity, qualification and work history involving children. </a:t>
            </a:r>
          </a:p>
          <a:p>
            <a:pPr>
              <a:spcAft>
                <a:spcPts val="597"/>
              </a:spcAft>
            </a:pPr>
            <a:r>
              <a:rPr lang="en-AU" dirty="0"/>
              <a:t>Our school may need to undertake additional suitability checks if we consider it necessary based on the role of the volunteer </a:t>
            </a:r>
          </a:p>
          <a:p>
            <a:pPr>
              <a:spcAft>
                <a:spcPts val="597"/>
              </a:spcAft>
            </a:pPr>
            <a:r>
              <a:rPr lang="en-AU" dirty="0"/>
              <a:t>Our policy also states that volunteers are expected to comply with any reasonable direction of the principal or school leaders. This includes following our school’s policies and the Child Safety Code of Conduct. </a:t>
            </a:r>
          </a:p>
          <a:p>
            <a:pPr marL="88516" indent="-88516" defTabSz="910441">
              <a:defRPr/>
            </a:pP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9</a:t>
            </a:fld>
            <a:endParaRPr lang="en-US" dirty="0"/>
          </a:p>
        </p:txBody>
      </p:sp>
    </p:spTree>
    <p:extLst>
      <p:ext uri="{BB962C8B-B14F-4D97-AF65-F5344CB8AC3E}">
        <p14:creationId xmlns:p14="http://schemas.microsoft.com/office/powerpoint/2010/main" val="247258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45CD-6BFC-48B6-B33B-E2E2FCF61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7DBD80A-BA59-406A-AE89-73AAD92A3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94FE03F-C89E-4300-B1FC-9D1AEAB9A01B}"/>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5" name="Footer Placeholder 4">
            <a:extLst>
              <a:ext uri="{FF2B5EF4-FFF2-40B4-BE49-F238E27FC236}">
                <a16:creationId xmlns:a16="http://schemas.microsoft.com/office/drawing/2014/main" id="{C104AA85-20CE-4BCA-9AC4-97587FA65E2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47AEA13-5E20-438D-8228-2678B21CB00A}"/>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4157546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85C7-67F2-4235-93A0-59348802DC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6409E7-13BC-47D8-A8B7-B39839394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68F8BD-4E94-4C6C-AC17-FBC0DF963C9A}"/>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5" name="Footer Placeholder 4">
            <a:extLst>
              <a:ext uri="{FF2B5EF4-FFF2-40B4-BE49-F238E27FC236}">
                <a16:creationId xmlns:a16="http://schemas.microsoft.com/office/drawing/2014/main" id="{1F2C10C6-6F71-4519-8AF4-3F56A090106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A9FE160-366F-45F6-B594-0C43F5D6A5D2}"/>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1964223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EC9DD-CC6D-4414-8DF9-25B42739A7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FE7E276-3BA2-40CF-8326-3B2AD7222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9DA787-1278-40B0-8957-D7374716E217}"/>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5" name="Footer Placeholder 4">
            <a:extLst>
              <a:ext uri="{FF2B5EF4-FFF2-40B4-BE49-F238E27FC236}">
                <a16:creationId xmlns:a16="http://schemas.microsoft.com/office/drawing/2014/main" id="{A8145207-642C-4AFE-89DF-6BC32952B83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5F11DBB-E1C0-46AF-B459-3AB7605C4373}"/>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1129210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8479" y="2369"/>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824"/>
            <a:ext cx="3571302" cy="1541612"/>
          </a:xfrm>
          <a:prstGeom prst="rect">
            <a:avLst/>
          </a:prstGeom>
        </p:spPr>
      </p:pic>
    </p:spTree>
    <p:extLst>
      <p:ext uri="{BB962C8B-B14F-4D97-AF65-F5344CB8AC3E}">
        <p14:creationId xmlns:p14="http://schemas.microsoft.com/office/powerpoint/2010/main" val="4144522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5937" y="0"/>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7349"/>
            <a:ext cx="3357380" cy="1449269"/>
          </a:xfrm>
          <a:prstGeom prst="rect">
            <a:avLst/>
          </a:prstGeom>
        </p:spPr>
      </p:pic>
    </p:spTree>
    <p:extLst>
      <p:ext uri="{BB962C8B-B14F-4D97-AF65-F5344CB8AC3E}">
        <p14:creationId xmlns:p14="http://schemas.microsoft.com/office/powerpoint/2010/main" val="1708552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0690" y="0"/>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349"/>
            <a:ext cx="3357380" cy="1449269"/>
          </a:xfrm>
          <a:prstGeom prst="rect">
            <a:avLst/>
          </a:prstGeom>
        </p:spPr>
      </p:pic>
    </p:spTree>
    <p:extLst>
      <p:ext uri="{BB962C8B-B14F-4D97-AF65-F5344CB8AC3E}">
        <p14:creationId xmlns:p14="http://schemas.microsoft.com/office/powerpoint/2010/main" val="2622601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3600">
                <a:solidFill>
                  <a:srgbClr val="E46F21"/>
                </a:solidFill>
              </a:defRPr>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1751852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4" y="238539"/>
            <a:ext cx="10069200" cy="1302025"/>
          </a:xfrm>
        </p:spPr>
        <p:txBody>
          <a:bodyPr anchor="t"/>
          <a:lstStyle>
            <a:lvl1pPr>
              <a:defRPr>
                <a:solidFill>
                  <a:srgbClr val="E46F21"/>
                </a:solidFill>
              </a:defRPr>
            </a:lvl1pPr>
          </a:lstStyle>
          <a:p>
            <a:r>
              <a:rPr lang="en-US" dirty="0"/>
              <a:t>Click to edit Master title style</a:t>
            </a:r>
          </a:p>
        </p:txBody>
      </p:sp>
      <p:sp>
        <p:nvSpPr>
          <p:cNvPr id="3" name="Content Placeholder 2"/>
          <p:cNvSpPr>
            <a:spLocks noGrp="1"/>
          </p:cNvSpPr>
          <p:nvPr>
            <p:ph idx="1"/>
          </p:nvPr>
        </p:nvSpPr>
        <p:spPr>
          <a:xfrm>
            <a:off x="288234"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2204947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33264"/>
            <a:ext cx="10069200" cy="6300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11723"/>
            <a:ext cx="1959429" cy="6858000"/>
          </a:xfrm>
          <a:prstGeom prst="rect">
            <a:avLst/>
          </a:prstGeom>
        </p:spPr>
      </p:pic>
    </p:spTree>
    <p:extLst>
      <p:ext uri="{BB962C8B-B14F-4D97-AF65-F5344CB8AC3E}">
        <p14:creationId xmlns:p14="http://schemas.microsoft.com/office/powerpoint/2010/main" val="2111690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solidFill>
                  <a:srgbClr val="E46F21"/>
                </a:solidFill>
              </a:defRPr>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1660615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3" y="238539"/>
            <a:ext cx="10069200" cy="1302025"/>
          </a:xfrm>
        </p:spPr>
        <p:txBody>
          <a:bodyPr anchor="t"/>
          <a:lstStyle>
            <a:lvl1pPr>
              <a:defRPr>
                <a:solidFill>
                  <a:srgbClr val="E46F21"/>
                </a:solidFill>
              </a:defRPr>
            </a:lvl1pPr>
          </a:lstStyle>
          <a:p>
            <a:r>
              <a:rPr lang="en-US" dirty="0"/>
              <a:t>Click to edit Master title style</a:t>
            </a:r>
          </a:p>
        </p:txBody>
      </p:sp>
      <p:sp>
        <p:nvSpPr>
          <p:cNvPr id="3" name="Content Placeholder 2"/>
          <p:cNvSpPr>
            <a:spLocks noGrp="1"/>
          </p:cNvSpPr>
          <p:nvPr>
            <p:ph idx="1"/>
          </p:nvPr>
        </p:nvSpPr>
        <p:spPr>
          <a:xfrm>
            <a:off x="288233"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402725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444-4E6C-4226-8765-5CD9087F50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8DC3A11-C237-4714-93CB-F9EC9A7AB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5F9783-40FE-4D3E-B679-FB6CF5F27696}"/>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5" name="Footer Placeholder 4">
            <a:extLst>
              <a:ext uri="{FF2B5EF4-FFF2-40B4-BE49-F238E27FC236}">
                <a16:creationId xmlns:a16="http://schemas.microsoft.com/office/drawing/2014/main" id="{40B9A019-AB5B-49C6-A504-AAE15959409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B40A69B-EFDE-49B1-96B5-47BDDCBCDE1F}"/>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10647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61256"/>
            <a:ext cx="10069200" cy="6271200"/>
          </a:xfrm>
        </p:spPr>
        <p:txBody>
          <a:bodyPr anchor="t"/>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408808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3" y="241214"/>
            <a:ext cx="10069200" cy="1280015"/>
          </a:xfrm>
        </p:spPr>
        <p:txBody>
          <a:bodyPr numCol="1" anchor="t">
            <a:normAutofit/>
          </a:bodyPr>
          <a:lstStyle>
            <a:lvl1pPr algn="l">
              <a:defRPr sz="4400">
                <a:solidFill>
                  <a:srgbClr val="E46F21"/>
                </a:solidFill>
              </a:defRPr>
            </a:lvl1pPr>
          </a:lstStyle>
          <a:p>
            <a:r>
              <a:rPr lang="en-US" dirty="0"/>
              <a:t>Click to edit Master title style</a:t>
            </a:r>
          </a:p>
        </p:txBody>
      </p:sp>
      <p:sp>
        <p:nvSpPr>
          <p:cNvPr id="3" name="Subtitle 2"/>
          <p:cNvSpPr>
            <a:spLocks noGrp="1"/>
          </p:cNvSpPr>
          <p:nvPr>
            <p:ph type="subTitle" idx="1"/>
          </p:nvPr>
        </p:nvSpPr>
        <p:spPr>
          <a:xfrm>
            <a:off x="285403" y="1723362"/>
            <a:ext cx="10069200"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406866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4" y="238539"/>
            <a:ext cx="10064669" cy="1302025"/>
          </a:xfrm>
        </p:spPr>
        <p:txBody>
          <a:bodyPr anchor="t"/>
          <a:lstStyle>
            <a:lvl1pPr>
              <a:defRPr>
                <a:solidFill>
                  <a:srgbClr val="E46F21"/>
                </a:solidFill>
              </a:defRPr>
            </a:lvl1pPr>
          </a:lstStyle>
          <a:p>
            <a:r>
              <a:rPr lang="en-US" dirty="0"/>
              <a:t>Click to edit Master title style</a:t>
            </a:r>
          </a:p>
        </p:txBody>
      </p:sp>
      <p:sp>
        <p:nvSpPr>
          <p:cNvPr id="3" name="Content Placeholder 2"/>
          <p:cNvSpPr>
            <a:spLocks noGrp="1"/>
          </p:cNvSpPr>
          <p:nvPr>
            <p:ph idx="1"/>
          </p:nvPr>
        </p:nvSpPr>
        <p:spPr>
          <a:xfrm>
            <a:off x="288234" y="1686477"/>
            <a:ext cx="10064669" cy="435133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1056013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33264"/>
            <a:ext cx="10069200" cy="6300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272697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solidFill>
                  <a:srgbClr val="E46F21"/>
                </a:solidFill>
              </a:defRPr>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2587737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3" y="238539"/>
            <a:ext cx="10069200" cy="1302025"/>
          </a:xfrm>
        </p:spPr>
        <p:txBody>
          <a:bodyPr anchor="t"/>
          <a:lstStyle>
            <a:lvl1pPr>
              <a:defRPr>
                <a:solidFill>
                  <a:srgbClr val="E46F21"/>
                </a:solidFill>
              </a:defRPr>
            </a:lvl1pPr>
          </a:lstStyle>
          <a:p>
            <a:r>
              <a:rPr lang="en-US" dirty="0"/>
              <a:t>Click to edit Master title style</a:t>
            </a:r>
          </a:p>
        </p:txBody>
      </p:sp>
      <p:sp>
        <p:nvSpPr>
          <p:cNvPr id="3" name="Content Placeholder 2"/>
          <p:cNvSpPr>
            <a:spLocks noGrp="1"/>
          </p:cNvSpPr>
          <p:nvPr>
            <p:ph idx="1"/>
          </p:nvPr>
        </p:nvSpPr>
        <p:spPr>
          <a:xfrm>
            <a:off x="288233"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700303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42597"/>
            <a:ext cx="10069200" cy="62928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3773671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6288618" y="1520825"/>
            <a:ext cx="5903383"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30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078D-688B-4B93-9635-21A82A6FA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E21E843-3CD4-4EF0-BEE2-72473E4FF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4DF14-971E-4293-9A2F-2087DCEA8A61}"/>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5" name="Footer Placeholder 4">
            <a:extLst>
              <a:ext uri="{FF2B5EF4-FFF2-40B4-BE49-F238E27FC236}">
                <a16:creationId xmlns:a16="http://schemas.microsoft.com/office/drawing/2014/main" id="{5C2C6B58-CC8D-4B7C-A5FF-57EB7A08563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20F043D-4A6F-43AD-B58A-67D8C4751B93}"/>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31409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2B87-94F3-4B7B-9A25-1F729B32D7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B11719-AE83-4BF3-ADB0-CB05895510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E2F4EB-AED4-440D-A341-A35A311C3A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C21CFA9-733F-4F28-A4E1-4BBA49FD81AB}"/>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6" name="Footer Placeholder 5">
            <a:extLst>
              <a:ext uri="{FF2B5EF4-FFF2-40B4-BE49-F238E27FC236}">
                <a16:creationId xmlns:a16="http://schemas.microsoft.com/office/drawing/2014/main" id="{C434B430-DD25-4A1D-B95C-92555AD2AA8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EE9076D0-40CF-4897-B498-17E460837F78}"/>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642812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1DDF-DF99-4987-8356-1692F6A0AC6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5EB9C72-6CE6-4F0E-B9D0-3AB3328EF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465405-85B2-45E4-A5E7-A4088F5B8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02D6940-FFAA-423C-B898-BCB132E2A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5F843-461E-4820-93FB-1BA882BE4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47563B-9A99-48E2-831B-5AB767D0DD6F}"/>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8" name="Footer Placeholder 7">
            <a:extLst>
              <a:ext uri="{FF2B5EF4-FFF2-40B4-BE49-F238E27FC236}">
                <a16:creationId xmlns:a16="http://schemas.microsoft.com/office/drawing/2014/main" id="{E9498B9A-755E-432E-9422-6F49FA64A02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C59B9AF2-D1E4-4CE3-BFF3-F9C0535088DB}"/>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3919124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5962-8956-4FA2-84E8-15EBB58CE07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6024570-2DB2-4610-9E5E-81D107B75435}"/>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4" name="Footer Placeholder 3">
            <a:extLst>
              <a:ext uri="{FF2B5EF4-FFF2-40B4-BE49-F238E27FC236}">
                <a16:creationId xmlns:a16="http://schemas.microsoft.com/office/drawing/2014/main" id="{73093256-59B2-4CD7-955E-60CACA19E883}"/>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BC4F5EE1-44F4-40E0-AF8D-56947CC1DEC2}"/>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966008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33399-77B6-463B-96BF-3863046BE923}"/>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3" name="Footer Placeholder 2">
            <a:extLst>
              <a:ext uri="{FF2B5EF4-FFF2-40B4-BE49-F238E27FC236}">
                <a16:creationId xmlns:a16="http://schemas.microsoft.com/office/drawing/2014/main" id="{EC2D612D-4AD0-4EFE-9A2F-FC10AED8575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954D1A-958E-430E-9840-BA98C4550897}"/>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616911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90B8-1900-4E6B-A619-E2B12166C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C5DCAFD-42F2-48B4-9B43-84026ABF1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6091BCD-CEFC-43AC-9171-B21EC50C4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27CD1-1585-43E6-9738-589FB11A18EF}"/>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6" name="Footer Placeholder 5">
            <a:extLst>
              <a:ext uri="{FF2B5EF4-FFF2-40B4-BE49-F238E27FC236}">
                <a16:creationId xmlns:a16="http://schemas.microsoft.com/office/drawing/2014/main" id="{CA7F97A9-CEA0-4544-ABF8-F1E7F14D73B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093FE72-C6D3-4FC5-8CCF-4624F9AB30EC}"/>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153321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8F3B-8B35-403B-8ED6-DED33C8A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B051C64-4387-40BF-9B1D-2EED19C92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89A97F0-D23F-4D75-AEC7-F6D33C008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5B0C5-831D-4843-ADC7-217C316CAE1C}"/>
              </a:ext>
            </a:extLst>
          </p:cNvPr>
          <p:cNvSpPr>
            <a:spLocks noGrp="1"/>
          </p:cNvSpPr>
          <p:nvPr>
            <p:ph type="dt" sz="half" idx="10"/>
          </p:nvPr>
        </p:nvSpPr>
        <p:spPr/>
        <p:txBody>
          <a:bodyPr/>
          <a:lstStyle/>
          <a:p>
            <a:fld id="{84259349-467A-4E4D-A45E-28E3F6CE2298}" type="datetimeFigureOut">
              <a:rPr lang="en-AU" smtClean="0"/>
              <a:t>1/02/2024</a:t>
            </a:fld>
            <a:endParaRPr lang="en-AU" dirty="0"/>
          </a:p>
        </p:txBody>
      </p:sp>
      <p:sp>
        <p:nvSpPr>
          <p:cNvPr id="6" name="Footer Placeholder 5">
            <a:extLst>
              <a:ext uri="{FF2B5EF4-FFF2-40B4-BE49-F238E27FC236}">
                <a16:creationId xmlns:a16="http://schemas.microsoft.com/office/drawing/2014/main" id="{52D36FC1-D2D8-4F4C-AEE8-B6BAD87B34F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3F5A74A-AEB2-4914-B642-34C69664C914}"/>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024719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45E89-53B1-415B-810B-210C46ACE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8C45AB-ACD9-4B92-8372-C4720C89F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E78CD8-FBD0-4878-953C-E9C85CB8F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4259349-467A-4E4D-A45E-28E3F6CE2298}" type="datetimeFigureOut">
              <a:rPr lang="en-AU" smtClean="0"/>
              <a:pPr/>
              <a:t>1/02/2024</a:t>
            </a:fld>
            <a:endParaRPr lang="en-AU" dirty="0"/>
          </a:p>
        </p:txBody>
      </p:sp>
      <p:sp>
        <p:nvSpPr>
          <p:cNvPr id="5" name="Footer Placeholder 4">
            <a:extLst>
              <a:ext uri="{FF2B5EF4-FFF2-40B4-BE49-F238E27FC236}">
                <a16:creationId xmlns:a16="http://schemas.microsoft.com/office/drawing/2014/main" id="{E6729465-DE8E-4B57-B5B4-03403445F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412CBC43-D5FF-438F-9C36-87D199786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5DAB674-A68D-4948-87B4-AD2B2A26819D}" type="slidenum">
              <a:rPr lang="en-AU" smtClean="0"/>
              <a:pPr/>
              <a:t>‹#›</a:t>
            </a:fld>
            <a:endParaRPr lang="en-AU" dirty="0"/>
          </a:p>
        </p:txBody>
      </p:sp>
    </p:spTree>
    <p:extLst>
      <p:ext uri="{BB962C8B-B14F-4D97-AF65-F5344CB8AC3E}">
        <p14:creationId xmlns:p14="http://schemas.microsoft.com/office/powerpoint/2010/main" val="29626019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085" y="241557"/>
            <a:ext cx="100692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80085" y="1825625"/>
            <a:ext cx="10069200" cy="442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97406" y="0"/>
            <a:ext cx="1794593" cy="990017"/>
          </a:xfrm>
          <a:prstGeom prst="rect">
            <a:avLst/>
          </a:prstGeom>
        </p:spPr>
      </p:pic>
    </p:spTree>
    <p:extLst>
      <p:ext uri="{BB962C8B-B14F-4D97-AF65-F5344CB8AC3E}">
        <p14:creationId xmlns:p14="http://schemas.microsoft.com/office/powerpoint/2010/main" val="19972334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6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vic.gov.au/Documents/about/programs/health/protect/FourCriticalActions_ChildAbuse.pdf"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s://fuse.education.vic.gov.au/Embed/KJ4HQQ"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lifeline.org.au/"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www.1800respect.org.au/" TargetMode="External"/><Relationship Id="rId4" Type="http://schemas.openxmlformats.org/officeDocument/2006/relationships/hyperlink" Target="http://www.beyondblue.org.a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vic.gov.au/Pages/schoolsprivacypolicy.aspx"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hyperlink" Target="https://www2.education.vic.gov.au/pal/volunteers/polic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2.education.vic.gov.au/pal/privacy-information-sharing/policy"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hyperlink" Target="https://www2.education.vic.gov.au/pal/volunteers/policy"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identify.aspx"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23" y="1530387"/>
            <a:ext cx="9108980" cy="1388178"/>
          </a:xfrm>
        </p:spPr>
        <p:txBody>
          <a:bodyPr>
            <a:normAutofit/>
          </a:bodyPr>
          <a:lstStyle/>
          <a:p>
            <a:r>
              <a:rPr lang="en-US" sz="4400" b="1" dirty="0">
                <a:latin typeface="Arial" panose="020B0604020202020204" pitchFamily="34" charset="0"/>
                <a:cs typeface="Arial" panose="020B0604020202020204" pitchFamily="34" charset="0"/>
              </a:rPr>
              <a:t>Victoria’s Child Safe Standards - </a:t>
            </a:r>
            <a:r>
              <a:rPr lang="en-AU" dirty="0"/>
              <a:t>Volunteer Training</a:t>
            </a:r>
            <a:endParaRPr lang="en-AU"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857708F6-675C-4059-915E-430473013BD1}"/>
              </a:ext>
            </a:extLst>
          </p:cNvPr>
          <p:cNvSpPr>
            <a:spLocks noGrp="1"/>
          </p:cNvSpPr>
          <p:nvPr>
            <p:ph type="subTitle" idx="1"/>
          </p:nvPr>
        </p:nvSpPr>
        <p:spPr>
          <a:xfrm>
            <a:off x="373222" y="3651297"/>
            <a:ext cx="8284745" cy="2436352"/>
          </a:xfrm>
        </p:spPr>
        <p:txBody>
          <a:bodyPr>
            <a:normAutofit fontScale="32500" lnSpcReduction="20000"/>
          </a:bodyPr>
          <a:lstStyle/>
          <a:p>
            <a:endParaRPr lang="en-AU" sz="2800" b="1" dirty="0"/>
          </a:p>
          <a:p>
            <a:pPr>
              <a:lnSpc>
                <a:spcPct val="120000"/>
              </a:lnSpc>
              <a:spcBef>
                <a:spcPts val="600"/>
              </a:spcBef>
              <a:spcAft>
                <a:spcPts val="600"/>
              </a:spcAft>
            </a:pPr>
            <a:r>
              <a:rPr lang="en-AU" sz="5600" b="1" dirty="0"/>
              <a:t>This training must be completed prior to volunteering to work with children at WHPS.</a:t>
            </a:r>
          </a:p>
          <a:p>
            <a:pPr>
              <a:lnSpc>
                <a:spcPct val="120000"/>
              </a:lnSpc>
              <a:spcBef>
                <a:spcPts val="600"/>
              </a:spcBef>
              <a:spcAft>
                <a:spcPts val="600"/>
              </a:spcAft>
            </a:pPr>
            <a:r>
              <a:rPr lang="en-AU" sz="5600" b="1" dirty="0"/>
              <a:t>This training needs to be completed only once.</a:t>
            </a:r>
          </a:p>
          <a:p>
            <a:pPr>
              <a:lnSpc>
                <a:spcPct val="120000"/>
              </a:lnSpc>
              <a:spcBef>
                <a:spcPts val="600"/>
              </a:spcBef>
              <a:spcAft>
                <a:spcPts val="600"/>
              </a:spcAft>
            </a:pPr>
            <a:r>
              <a:rPr lang="en-AU" sz="5600" b="1" dirty="0"/>
              <a:t>The signed acknowledgement must be returned to the school office before </a:t>
            </a:r>
            <a:r>
              <a:rPr lang="en-AU" sz="5600" b="1"/>
              <a:t>commencing volunteer work </a:t>
            </a:r>
            <a:r>
              <a:rPr lang="en-AU" sz="5600" b="1" dirty="0"/>
              <a:t>with children at WHPS</a:t>
            </a:r>
            <a:r>
              <a:rPr lang="en-AU" sz="2800" b="1" dirty="0"/>
              <a:t>.</a:t>
            </a:r>
          </a:p>
          <a:p>
            <a:endParaRPr lang="en-AU" sz="2800" b="1" dirty="0"/>
          </a:p>
        </p:txBody>
      </p:sp>
    </p:spTree>
    <p:extLst>
      <p:ext uri="{BB962C8B-B14F-4D97-AF65-F5344CB8AC3E}">
        <p14:creationId xmlns:p14="http://schemas.microsoft.com/office/powerpoint/2010/main" val="1734749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F2D78-25D0-4973-8F3D-3C54F69ABF65}"/>
              </a:ext>
            </a:extLst>
          </p:cNvPr>
          <p:cNvSpPr>
            <a:spLocks noGrp="1"/>
          </p:cNvSpPr>
          <p:nvPr>
            <p:ph type="title"/>
          </p:nvPr>
        </p:nvSpPr>
        <p:spPr>
          <a:xfrm>
            <a:off x="288233" y="238540"/>
            <a:ext cx="10069200" cy="1119206"/>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Safety and Wellbeing Policy</a:t>
            </a:r>
          </a:p>
        </p:txBody>
      </p:sp>
      <p:sp>
        <p:nvSpPr>
          <p:cNvPr id="2" name="Subtitle 1">
            <a:extLst>
              <a:ext uri="{FF2B5EF4-FFF2-40B4-BE49-F238E27FC236}">
                <a16:creationId xmlns:a16="http://schemas.microsoft.com/office/drawing/2014/main" id="{EF72D65C-1F1D-442A-AA7A-99D53C20BD68}"/>
              </a:ext>
            </a:extLst>
          </p:cNvPr>
          <p:cNvSpPr>
            <a:spLocks noGrp="1"/>
          </p:cNvSpPr>
          <p:nvPr>
            <p:ph idx="1"/>
          </p:nvPr>
        </p:nvSpPr>
        <p:spPr>
          <a:xfrm>
            <a:off x="414842" y="1252800"/>
            <a:ext cx="10069200" cy="4352400"/>
          </a:xfrm>
        </p:spPr>
        <p:txBody>
          <a:bodyPr>
            <a:noAutofit/>
          </a:bodyPr>
          <a:lstStyle/>
          <a:p>
            <a:pPr marL="0" indent="0">
              <a:lnSpc>
                <a:spcPct val="100000"/>
              </a:lnSpc>
              <a:buNone/>
            </a:pPr>
            <a:r>
              <a:rPr lang="en-AU" b="1" dirty="0">
                <a:solidFill>
                  <a:srgbClr val="0B0C1D"/>
                </a:solidFill>
                <a:effectLst/>
                <a:latin typeface="Arial" panose="020B0604020202020204" pitchFamily="34" charset="0"/>
                <a:ea typeface="Arial" panose="020B0604020202020204" pitchFamily="34" charset="0"/>
                <a:cs typeface="Arial" panose="020B0604020202020204" pitchFamily="34" charset="0"/>
              </a:rPr>
              <a:t>Our school’s Child Safety and Wellbeing Policy:</a:t>
            </a:r>
          </a:p>
          <a:p>
            <a:pPr marL="342900" indent="-342900">
              <a:lnSpc>
                <a:spcPct val="100000"/>
              </a:lnSpc>
              <a:buFont typeface="Arial" panose="020B0604020202020204" pitchFamily="34" charset="0"/>
              <a:buChar char="•"/>
            </a:pPr>
            <a:r>
              <a:rPr lang="en-AU" dirty="0">
                <a:solidFill>
                  <a:srgbClr val="0B0C1D"/>
                </a:solidFill>
                <a:effectLst/>
                <a:latin typeface="Arial" panose="020B0604020202020204" pitchFamily="34" charset="0"/>
                <a:ea typeface="Arial" panose="020B0604020202020204" pitchFamily="34" charset="0"/>
                <a:cs typeface="Arial" panose="020B0604020202020204" pitchFamily="34" charset="0"/>
              </a:rPr>
              <a:t>demonstrates </a:t>
            </a:r>
            <a:r>
              <a:rPr lang="en-AU" dirty="0">
                <a:effectLst/>
                <a:latin typeface="Arial" panose="020B0604020202020204" pitchFamily="34" charset="0"/>
                <a:ea typeface="Arial" panose="020B0604020202020204" pitchFamily="34" charset="0"/>
                <a:cs typeface="Arial" panose="020B0604020202020204" pitchFamily="34" charset="0"/>
              </a:rPr>
              <a:t>our commitment to providing environments where </a:t>
            </a:r>
            <a:r>
              <a:rPr lang="en-GB" dirty="0">
                <a:effectLst/>
                <a:latin typeface="Arial" panose="020B0604020202020204" pitchFamily="34" charset="0"/>
                <a:ea typeface="Arial" panose="020B0604020202020204" pitchFamily="34" charset="0"/>
                <a:cs typeface="Times New Roman" panose="02020603050405020304" pitchFamily="18" charset="0"/>
              </a:rPr>
              <a:t>our students are safe and feel safe</a:t>
            </a:r>
          </a:p>
          <a:p>
            <a:pPr marL="342900" indent="-342900">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tells our community about our strategies and governance arrangements to keep children safe</a:t>
            </a:r>
          </a:p>
          <a:p>
            <a:pPr marL="342900" indent="-342900" algn="l">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helps us create a shared commitment to keeping children safe </a:t>
            </a:r>
          </a:p>
          <a:p>
            <a:pPr marL="342900" indent="-342900" algn="l">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supports everyone in our school community to know their responsibilities for keeping children safe</a:t>
            </a:r>
            <a:endParaRPr lang="en-AU"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is publicly </a:t>
            </a:r>
            <a:r>
              <a:rPr lang="en-AU" dirty="0">
                <a:latin typeface="Arial" panose="020B0604020202020204" pitchFamily="34" charset="0"/>
                <a:cs typeface="Arial" panose="020B0604020202020204" pitchFamily="34" charset="0"/>
              </a:rPr>
              <a:t>available</a:t>
            </a:r>
          </a:p>
        </p:txBody>
      </p:sp>
    </p:spTree>
    <p:extLst>
      <p:ext uri="{BB962C8B-B14F-4D97-AF65-F5344CB8AC3E}">
        <p14:creationId xmlns:p14="http://schemas.microsoft.com/office/powerpoint/2010/main" val="933258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71D9AE-C807-4895-AFB7-A27619D43BEC}"/>
              </a:ext>
            </a:extLst>
          </p:cNvPr>
          <p:cNvSpPr>
            <a:spLocks noGrp="1"/>
          </p:cNvSpPr>
          <p:nvPr>
            <p:ph type="title"/>
          </p:nvPr>
        </p:nvSpPr>
        <p:spPr/>
        <p:txBody>
          <a:bodyPr>
            <a:normAutofit/>
          </a:bodyPr>
          <a:lstStyle/>
          <a:p>
            <a:r>
              <a:rPr lang="en-AU" sz="3200" dirty="0">
                <a:solidFill>
                  <a:srgbClr val="E26815"/>
                </a:solidFill>
              </a:rPr>
              <a:t>Our Child Safety and Wellbeing Policy </a:t>
            </a:r>
          </a:p>
        </p:txBody>
      </p:sp>
      <p:sp>
        <p:nvSpPr>
          <p:cNvPr id="2" name="Subtitle 1">
            <a:extLst>
              <a:ext uri="{FF2B5EF4-FFF2-40B4-BE49-F238E27FC236}">
                <a16:creationId xmlns:a16="http://schemas.microsoft.com/office/drawing/2014/main" id="{EF72D65C-1F1D-442A-AA7A-99D53C20BD68}"/>
              </a:ext>
            </a:extLst>
          </p:cNvPr>
          <p:cNvSpPr>
            <a:spLocks noGrp="1"/>
          </p:cNvSpPr>
          <p:nvPr>
            <p:ph idx="1"/>
          </p:nvPr>
        </p:nvSpPr>
        <p:spPr>
          <a:xfrm>
            <a:off x="288233" y="917260"/>
            <a:ext cx="10455967" cy="5254751"/>
          </a:xfrm>
        </p:spPr>
        <p:txBody>
          <a:bodyPr>
            <a:noAutofit/>
          </a:bodyPr>
          <a:lstStyle/>
          <a:p>
            <a:r>
              <a:rPr lang="en-GB" dirty="0"/>
              <a:t>All staff and </a:t>
            </a:r>
            <a:r>
              <a:rPr lang="en-GB" b="1" dirty="0"/>
              <a:t>volunteers</a:t>
            </a:r>
            <a:r>
              <a:rPr lang="en-GB" dirty="0"/>
              <a:t> will: </a:t>
            </a:r>
            <a:endParaRPr lang="en-AU" dirty="0"/>
          </a:p>
          <a:p>
            <a:pPr lvl="1"/>
            <a:r>
              <a:rPr lang="en-GB" sz="2800" dirty="0"/>
              <a:t>participate in child safety and wellbeing induction and training provided by the school, including this presentation</a:t>
            </a:r>
          </a:p>
          <a:p>
            <a:pPr lvl="1"/>
            <a:r>
              <a:rPr lang="en-GB" sz="2800" dirty="0"/>
              <a:t>follow the school’s child safety and wellbeing policies and procedures</a:t>
            </a:r>
            <a:endParaRPr lang="en-AU" sz="2800" dirty="0"/>
          </a:p>
          <a:p>
            <a:pPr lvl="1"/>
            <a:r>
              <a:rPr lang="en-GB" sz="2800" dirty="0"/>
              <a:t>act in accordance with our Child Safety Code of Conduct</a:t>
            </a:r>
            <a:endParaRPr lang="en-AU" sz="2800" dirty="0"/>
          </a:p>
          <a:p>
            <a:pPr lvl="1"/>
            <a:r>
              <a:rPr lang="en-GB" sz="2800" dirty="0"/>
              <a:t>identify and raise concerns about child safety issues in accordance with our Child Safety Responding and Reporting Obligations Policy and Procedures </a:t>
            </a:r>
          </a:p>
          <a:p>
            <a:pPr lvl="1"/>
            <a:r>
              <a:rPr lang="en-GB" sz="2800" dirty="0"/>
              <a:t>ensure students’ views are taken seriously and their voices are heard about decisions that affect their lives</a:t>
            </a:r>
            <a:endParaRPr lang="en-AU" sz="2800" dirty="0"/>
          </a:p>
          <a:p>
            <a:pPr lvl="1"/>
            <a:r>
              <a:rPr lang="en-GB" sz="2800" dirty="0"/>
              <a:t>implement inclusive practices that respond to the diverse needs of students.</a:t>
            </a:r>
            <a:endParaRPr lang="en-AU" sz="2800" dirty="0"/>
          </a:p>
          <a:p>
            <a:endParaRPr lang="en-AU" dirty="0"/>
          </a:p>
        </p:txBody>
      </p:sp>
    </p:spTree>
    <p:extLst>
      <p:ext uri="{BB962C8B-B14F-4D97-AF65-F5344CB8AC3E}">
        <p14:creationId xmlns:p14="http://schemas.microsoft.com/office/powerpoint/2010/main" val="455925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E01E-5EDA-45AB-8F1C-D6F88C745FEB}"/>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Our commitment to child safety and wellbeing</a:t>
            </a:r>
          </a:p>
        </p:txBody>
      </p:sp>
      <p:sp>
        <p:nvSpPr>
          <p:cNvPr id="3" name="Content Placeholder 2">
            <a:extLst>
              <a:ext uri="{FF2B5EF4-FFF2-40B4-BE49-F238E27FC236}">
                <a16:creationId xmlns:a16="http://schemas.microsoft.com/office/drawing/2014/main" id="{087DCE0A-3950-4FEB-B9F3-F95A5B80D1BA}"/>
              </a:ext>
            </a:extLst>
          </p:cNvPr>
          <p:cNvSpPr>
            <a:spLocks noGrp="1"/>
          </p:cNvSpPr>
          <p:nvPr>
            <p:ph idx="1"/>
          </p:nvPr>
        </p:nvSpPr>
        <p:spPr>
          <a:xfrm>
            <a:off x="288234" y="1146175"/>
            <a:ext cx="10069200" cy="5273261"/>
          </a:xfrm>
        </p:spPr>
        <p:txBody>
          <a:bodyPr>
            <a:noAutofit/>
          </a:bodyPr>
          <a:lstStyle/>
          <a:p>
            <a:r>
              <a:rPr lang="en-AU" dirty="0"/>
              <a:t>We are </a:t>
            </a:r>
            <a:r>
              <a:rPr lang="en-GB" dirty="0"/>
              <a:t>a child safe organisation which welcomes all children, young people and their families </a:t>
            </a:r>
            <a:endParaRPr lang="en-AU" dirty="0"/>
          </a:p>
          <a:p>
            <a:r>
              <a:rPr lang="en-GB" dirty="0"/>
              <a:t>We are committed to providing environments where our students are safe and feel safe, where their participation is valued, their views respected, and their voices are heard about decisions that affect their lives </a:t>
            </a:r>
            <a:endParaRPr lang="en-AU" dirty="0"/>
          </a:p>
          <a:p>
            <a:r>
              <a:rPr lang="en-GB" dirty="0"/>
              <a:t>We have no tolerance for child abuse and take proactive steps to identify and manage any risk of harm to students in our school environments </a:t>
            </a:r>
          </a:p>
          <a:p>
            <a:r>
              <a:rPr lang="en-GB" dirty="0"/>
              <a:t>Every person involved in our school has an important role in promoting child safety and wellbeing and promptly raising any issues or concerns about a child’s safety</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933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2A53-D260-4FAB-B6EE-35C50F5F56E7}"/>
              </a:ext>
            </a:extLst>
          </p:cNvPr>
          <p:cNvSpPr>
            <a:spLocks noGrp="1"/>
          </p:cNvSpPr>
          <p:nvPr>
            <p:ph type="title"/>
          </p:nvPr>
        </p:nvSpPr>
        <p:spPr/>
        <p:txBody>
          <a:bodyPr>
            <a:noAutofit/>
          </a:bodyPr>
          <a:lstStyle/>
          <a:p>
            <a:r>
              <a:rPr lang="en-GB" sz="3200" b="1" dirty="0">
                <a:solidFill>
                  <a:srgbClr val="E26815"/>
                </a:solidFill>
                <a:latin typeface="Arial" panose="020B0604020202020204" pitchFamily="34" charset="0"/>
                <a:cs typeface="Arial" panose="020B0604020202020204" pitchFamily="34" charset="0"/>
              </a:rPr>
              <a:t>Establishing culturally safe environments and responding to diverse needs</a:t>
            </a:r>
            <a:endParaRPr lang="en-AU" sz="3200" b="1" dirty="0">
              <a:solidFill>
                <a:srgbClr val="E2681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A604CB-BFD7-4492-84E4-258FE6E6EBE5}"/>
              </a:ext>
            </a:extLst>
          </p:cNvPr>
          <p:cNvSpPr>
            <a:spLocks noGrp="1"/>
          </p:cNvSpPr>
          <p:nvPr>
            <p:ph idx="1"/>
          </p:nvPr>
        </p:nvSpPr>
        <p:spPr>
          <a:xfrm>
            <a:off x="288232" y="1759351"/>
            <a:ext cx="10455967" cy="4717649"/>
          </a:xfrm>
        </p:spPr>
        <p:txBody>
          <a:bodyPr>
            <a:noAutofit/>
          </a:bodyPr>
          <a:lstStyle/>
          <a:p>
            <a:pPr>
              <a:spcAft>
                <a:spcPts val="600"/>
              </a:spcAft>
            </a:pPr>
            <a:r>
              <a:rPr lang="en-GB" sz="2400" dirty="0">
                <a:effectLst/>
                <a:latin typeface="Arial" panose="020B0604020202020204" pitchFamily="34" charset="0"/>
                <a:ea typeface="Arial" panose="020B0604020202020204" pitchFamily="34" charset="0"/>
                <a:cs typeface="Arial" panose="020B0604020202020204" pitchFamily="34" charset="0"/>
              </a:rPr>
              <a:t>Our volunteers can support every student to have a positive experience in a safe environment</a:t>
            </a:r>
          </a:p>
          <a:p>
            <a:pPr>
              <a:spcAft>
                <a:spcPts val="600"/>
              </a:spcAft>
            </a:pPr>
            <a:r>
              <a:rPr lang="en-GB" sz="2400" dirty="0">
                <a:latin typeface="Arial" panose="020B0604020202020204" pitchFamily="34" charset="0"/>
                <a:cs typeface="Arial" panose="020B0604020202020204" pitchFamily="34" charset="0"/>
              </a:rPr>
              <a:t>This includes supporting aboriginal cultural safety and </a:t>
            </a:r>
            <a:r>
              <a:rPr lang="en-AU" sz="2400" dirty="0">
                <a:latin typeface="Arial" panose="020B0604020202020204" pitchFamily="34" charset="0"/>
                <a:cs typeface="Arial" panose="020B0604020202020204" pitchFamily="34" charset="0"/>
              </a:rPr>
              <a:t>understanding the diverse circumstances of children and students.</a:t>
            </a:r>
            <a:endParaRPr lang="en-GB" sz="2400" dirty="0">
              <a:effectLst/>
              <a:latin typeface="Arial" panose="020B0604020202020204" pitchFamily="34" charset="0"/>
              <a:ea typeface="Arial" panose="020B0604020202020204" pitchFamily="34" charset="0"/>
              <a:cs typeface="Arial" panose="020B0604020202020204" pitchFamily="34" charset="0"/>
            </a:endParaRPr>
          </a:p>
          <a:p>
            <a:pPr>
              <a:spcAft>
                <a:spcPts val="600"/>
              </a:spcAft>
            </a:pPr>
            <a:r>
              <a:rPr lang="en-GB" sz="2400" dirty="0"/>
              <a:t>Everyone can:</a:t>
            </a:r>
            <a:r>
              <a:rPr lang="en-GB" sz="2400" dirty="0">
                <a:latin typeface="Arial" panose="020B0604020202020204" pitchFamily="34" charset="0"/>
                <a:cs typeface="Arial" panose="020B0604020202020204" pitchFamily="34" charset="0"/>
              </a:rPr>
              <a:t> </a:t>
            </a:r>
          </a:p>
          <a:p>
            <a:pPr lvl="1">
              <a:spcAft>
                <a:spcPts val="600"/>
              </a:spcAft>
            </a:pPr>
            <a:r>
              <a:rPr lang="en-GB" dirty="0">
                <a:latin typeface="Arial" panose="020B0604020202020204" pitchFamily="34" charset="0"/>
                <a:cs typeface="Arial" panose="020B0604020202020204" pitchFamily="34" charset="0"/>
              </a:rPr>
              <a:t>promote cultural safety in our school community by </a:t>
            </a:r>
            <a:r>
              <a:rPr lang="en-GB" dirty="0">
                <a:effectLst/>
                <a:latin typeface="Arial" panose="020B0604020202020204" pitchFamily="34" charset="0"/>
                <a:ea typeface="Arial" panose="020B0604020202020204" pitchFamily="34" charset="0"/>
                <a:cs typeface="Arial" panose="020B0604020202020204" pitchFamily="34" charset="0"/>
              </a:rPr>
              <a:t>recognising the link between Aboriginal culture, identity and safety. </a:t>
            </a:r>
          </a:p>
          <a:p>
            <a:pPr lvl="1">
              <a:spcAft>
                <a:spcPts val="600"/>
              </a:spcAft>
            </a:pPr>
            <a:r>
              <a:rPr lang="en-AU" dirty="0"/>
              <a:t>pay </a:t>
            </a:r>
            <a:r>
              <a:rPr lang="en-AU" dirty="0">
                <a:latin typeface="Arial" panose="020B0604020202020204" pitchFamily="34" charset="0"/>
                <a:cs typeface="Arial" panose="020B0604020202020204" pitchFamily="34" charset="0"/>
              </a:rPr>
              <a:t>particular attention to the needs of students with disability, students from culturally and linguistically diverse backgrounds, students who are unable to live at home, international students, lesbian, gay, bisexual, trans and gender diverse, intersex and queer (LGBTIQ+) students and Aboriginal students.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934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2948E-08EF-4EAD-9AF6-7179FE111E00}"/>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Safety Code of Conduct </a:t>
            </a:r>
          </a:p>
        </p:txBody>
      </p:sp>
      <p:sp>
        <p:nvSpPr>
          <p:cNvPr id="2" name="Subtitle 1">
            <a:extLst>
              <a:ext uri="{FF2B5EF4-FFF2-40B4-BE49-F238E27FC236}">
                <a16:creationId xmlns:a16="http://schemas.microsoft.com/office/drawing/2014/main" id="{0FD7FD8C-5F9F-4F1E-B26D-094D7B066125}"/>
              </a:ext>
            </a:extLst>
          </p:cNvPr>
          <p:cNvSpPr>
            <a:spLocks noGrp="1"/>
          </p:cNvSpPr>
          <p:nvPr>
            <p:ph idx="1"/>
          </p:nvPr>
        </p:nvSpPr>
        <p:spPr>
          <a:xfrm>
            <a:off x="288233" y="889551"/>
            <a:ext cx="10069200" cy="5729910"/>
          </a:xfrm>
        </p:spPr>
        <p:txBody>
          <a:bodyPr>
            <a:noAutofit/>
          </a:bodyPr>
          <a:lstStyle/>
          <a:p>
            <a:pPr marL="0" indent="0">
              <a:lnSpc>
                <a:spcPct val="100000"/>
              </a:lnSpc>
              <a:buNone/>
            </a:pPr>
            <a:r>
              <a:rPr lang="en-AU" sz="2600" b="1" dirty="0">
                <a:latin typeface="Arial" panose="020B0604020202020204" pitchFamily="34" charset="0"/>
                <a:cs typeface="Arial" panose="020B0604020202020204" pitchFamily="34" charset="0"/>
              </a:rPr>
              <a:t>Our school’s Child Safety Code of Conduct</a:t>
            </a:r>
            <a:r>
              <a:rPr lang="en-AU" sz="2600" dirty="0">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provides adults with a clear guide on the behaviour that is expected of them in our school environments, and:</a:t>
            </a:r>
            <a:endParaRPr lang="en-AU" sz="2600" dirty="0">
              <a:latin typeface="Arial" panose="020B0604020202020204" pitchFamily="34" charset="0"/>
              <a:cs typeface="Arial" panose="020B0604020202020204" pitchFamily="34" charset="0"/>
            </a:endParaRPr>
          </a:p>
          <a:p>
            <a:pPr>
              <a:lnSpc>
                <a:spcPct val="100000"/>
              </a:lnSpc>
            </a:pPr>
            <a:r>
              <a:rPr lang="en-AU" sz="2600" dirty="0">
                <a:latin typeface="Arial" panose="020B0604020202020204" pitchFamily="34" charset="0"/>
                <a:cs typeface="Arial" panose="020B0604020202020204" pitchFamily="34" charset="0"/>
              </a:rPr>
              <a:t>lists acceptable and unacceptable behaviours</a:t>
            </a:r>
          </a:p>
          <a:p>
            <a:pPr>
              <a:lnSpc>
                <a:spcPct val="100000"/>
              </a:lnSpc>
            </a:pPr>
            <a:r>
              <a:rPr lang="en-AU" sz="2600" dirty="0">
                <a:latin typeface="Arial" panose="020B0604020202020204" pitchFamily="34" charset="0"/>
                <a:cs typeface="Arial" panose="020B0604020202020204" pitchFamily="34" charset="0"/>
              </a:rPr>
              <a:t>identifies professional boundaries and ethical behaviour</a:t>
            </a:r>
          </a:p>
          <a:p>
            <a:pPr>
              <a:lnSpc>
                <a:spcPct val="100000"/>
              </a:lnSpc>
            </a:pPr>
            <a:r>
              <a:rPr lang="en-AU" sz="2600" dirty="0">
                <a:latin typeface="Arial" panose="020B0604020202020204" pitchFamily="34" charset="0"/>
                <a:cs typeface="Arial" panose="020B0604020202020204" pitchFamily="34" charset="0"/>
              </a:rPr>
              <a:t>applies to all school activities, including school camps, using digital technology and social media</a:t>
            </a:r>
          </a:p>
          <a:p>
            <a:pPr>
              <a:lnSpc>
                <a:spcPct val="100000"/>
              </a:lnSpc>
            </a:pPr>
            <a:r>
              <a:rPr lang="en-AU" sz="2600" dirty="0">
                <a:latin typeface="Arial" panose="020B0604020202020204" pitchFamily="34" charset="0"/>
                <a:cs typeface="Arial" panose="020B0604020202020204" pitchFamily="34" charset="0"/>
              </a:rPr>
              <a:t>is publicly available</a:t>
            </a:r>
          </a:p>
          <a:p>
            <a:pPr marL="0" indent="0">
              <a:lnSpc>
                <a:spcPct val="100000"/>
              </a:lnSpc>
              <a:spcBef>
                <a:spcPts val="1200"/>
              </a:spcBef>
              <a:buNone/>
            </a:pPr>
            <a:r>
              <a:rPr lang="en-AU" sz="2600" b="1" dirty="0">
                <a:latin typeface="Arial" panose="020B0604020202020204" pitchFamily="34" charset="0"/>
                <a:cs typeface="Arial" panose="020B0604020202020204" pitchFamily="34" charset="0"/>
              </a:rPr>
              <a:t>Who has to follow it?</a:t>
            </a:r>
          </a:p>
          <a:p>
            <a:pPr marL="0" indent="0">
              <a:lnSpc>
                <a:spcPct val="100000"/>
              </a:lnSpc>
              <a:buNone/>
            </a:pPr>
            <a:r>
              <a:rPr lang="en-GB" sz="2600" dirty="0">
                <a:latin typeface="Arial" panose="020B0604020202020204" pitchFamily="34" charset="0"/>
                <a:cs typeface="Arial" panose="020B0604020202020204" pitchFamily="34" charset="0"/>
              </a:rPr>
              <a:t>Staff, volunteers, contractors, and any other member of our school community involved in child-connected work, including school council members</a:t>
            </a:r>
            <a:endParaRPr lang="en-A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333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D2B44-C6E2-4A9C-82D4-1FAC9FA2B8BC}"/>
              </a:ext>
            </a:extLst>
          </p:cNvPr>
          <p:cNvSpPr>
            <a:spLocks noGrp="1"/>
          </p:cNvSpPr>
          <p:nvPr>
            <p:ph type="title"/>
          </p:nvPr>
        </p:nvSpPr>
        <p:spPr/>
        <p:txBody>
          <a:bodyPr>
            <a:noAutofit/>
          </a:bodyPr>
          <a:lstStyle/>
          <a:p>
            <a:r>
              <a:rPr lang="en-AU" sz="3200" b="1" dirty="0">
                <a:solidFill>
                  <a:srgbClr val="E26815"/>
                </a:solidFill>
                <a:latin typeface="Arial" panose="020B0604020202020204" pitchFamily="34" charset="0"/>
                <a:cs typeface="Arial" panose="020B0604020202020204" pitchFamily="34" charset="0"/>
              </a:rPr>
              <a:t>Acceptable and unacceptable behaviours</a:t>
            </a:r>
            <a:endParaRPr lang="en-AU" sz="3200" b="1" strike="sngStrike" dirty="0">
              <a:solidFill>
                <a:srgbClr val="E26815"/>
              </a:solidFill>
              <a:latin typeface="Arial" panose="020B0604020202020204" pitchFamily="34" charset="0"/>
              <a:cs typeface="Arial" panose="020B0604020202020204" pitchFamily="34" charset="0"/>
            </a:endParaRPr>
          </a:p>
        </p:txBody>
      </p:sp>
      <p:sp>
        <p:nvSpPr>
          <p:cNvPr id="2" name="Subtitle 1">
            <a:extLst>
              <a:ext uri="{FF2B5EF4-FFF2-40B4-BE49-F238E27FC236}">
                <a16:creationId xmlns:a16="http://schemas.microsoft.com/office/drawing/2014/main" id="{003F1B67-1A58-4567-9260-E08AC82711DE}"/>
              </a:ext>
            </a:extLst>
          </p:cNvPr>
          <p:cNvSpPr>
            <a:spLocks noGrp="1"/>
          </p:cNvSpPr>
          <p:nvPr>
            <p:ph idx="1"/>
          </p:nvPr>
        </p:nvSpPr>
        <p:spPr>
          <a:xfrm>
            <a:off x="288232" y="1364343"/>
            <a:ext cx="5548363" cy="5262148"/>
          </a:xfrm>
        </p:spPr>
        <p:txBody>
          <a:bodyPr>
            <a:noAutofit/>
          </a:bodyPr>
          <a:lstStyle/>
          <a:p>
            <a:pPr marL="0" indent="0">
              <a:spcAft>
                <a:spcPts val="1200"/>
              </a:spcAft>
              <a:buNone/>
            </a:pPr>
            <a:r>
              <a:rPr lang="en-AU" sz="2400" b="1" dirty="0"/>
              <a:t>Acceptable behaviours</a:t>
            </a:r>
          </a:p>
          <a:p>
            <a:pPr>
              <a:lnSpc>
                <a:spcPct val="100000"/>
              </a:lnSpc>
              <a:spcBef>
                <a:spcPts val="0"/>
              </a:spcBef>
            </a:pPr>
            <a:r>
              <a:rPr lang="en-GB" sz="1900" dirty="0">
                <a:effectLst/>
                <a:latin typeface="Arial" panose="020B0604020202020204" pitchFamily="34" charset="0"/>
                <a:ea typeface="Arial" panose="020B0604020202020204" pitchFamily="34" charset="0"/>
                <a:cs typeface="Times New Roman" panose="02020603050405020304" pitchFamily="18" charset="0"/>
              </a:rPr>
              <a:t>Upholding our commitment to child safety and following our Child Safety and Wellbeing Policy </a:t>
            </a:r>
          </a:p>
          <a:p>
            <a:pPr>
              <a:lnSpc>
                <a:spcPct val="100000"/>
              </a:lnSpc>
              <a:spcBef>
                <a:spcPts val="0"/>
              </a:spcBef>
            </a:pPr>
            <a:r>
              <a:rPr lang="en-GB" sz="1900" dirty="0">
                <a:cs typeface="Times New Roman" panose="02020603050405020304" pitchFamily="18" charset="0"/>
              </a:rPr>
              <a:t>T</a:t>
            </a:r>
            <a:r>
              <a:rPr lang="en-GB" sz="1900" dirty="0">
                <a:effectLst/>
                <a:latin typeface="Arial" panose="020B0604020202020204" pitchFamily="34" charset="0"/>
                <a:ea typeface="Arial" panose="020B0604020202020204" pitchFamily="34" charset="0"/>
                <a:cs typeface="Times New Roman" panose="02020603050405020304" pitchFamily="18" charset="0"/>
              </a:rPr>
              <a:t>reating students and families in our school community with respect </a:t>
            </a:r>
          </a:p>
          <a:p>
            <a:pPr>
              <a:lnSpc>
                <a:spcPct val="100000"/>
              </a:lnSpc>
              <a:spcBef>
                <a:spcPts val="0"/>
              </a:spcBef>
            </a:pPr>
            <a:r>
              <a:rPr lang="en-GB" sz="1900" dirty="0">
                <a:cs typeface="Times New Roman" panose="02020603050405020304" pitchFamily="18" charset="0"/>
              </a:rPr>
              <a:t>L</a:t>
            </a:r>
            <a:r>
              <a:rPr lang="en-GB" sz="1900" dirty="0">
                <a:effectLst/>
                <a:latin typeface="Arial" panose="020B0604020202020204" pitchFamily="34" charset="0"/>
                <a:ea typeface="Arial" panose="020B0604020202020204" pitchFamily="34" charset="0"/>
                <a:cs typeface="Times New Roman" panose="02020603050405020304" pitchFamily="18" charset="0"/>
              </a:rPr>
              <a:t>istening and responding to the views and concerns of students</a:t>
            </a:r>
            <a:endParaRPr lang="en-GB" sz="1900" dirty="0">
              <a:cs typeface="Times New Roman" panose="02020603050405020304" pitchFamily="18" charset="0"/>
            </a:endParaRPr>
          </a:p>
          <a:p>
            <a:pPr>
              <a:lnSpc>
                <a:spcPct val="100000"/>
              </a:lnSpc>
              <a:spcBef>
                <a:spcPts val="0"/>
              </a:spcBef>
            </a:pPr>
            <a:r>
              <a:rPr lang="en-GB" sz="1900" dirty="0">
                <a:effectLst/>
                <a:latin typeface="Arial" panose="020B0604020202020204" pitchFamily="34" charset="0"/>
                <a:ea typeface="Arial" panose="020B0604020202020204" pitchFamily="34" charset="0"/>
                <a:cs typeface="Times New Roman" panose="02020603050405020304" pitchFamily="18" charset="0"/>
              </a:rPr>
              <a:t>Promoting the cultural safety, participation and empowerment of Aboriginal students, </a:t>
            </a:r>
          </a:p>
          <a:p>
            <a:pPr>
              <a:lnSpc>
                <a:spcPct val="100000"/>
              </a:lnSpc>
              <a:spcBef>
                <a:spcPts val="0"/>
              </a:spcBef>
            </a:pPr>
            <a:r>
              <a:rPr lang="en-GB" sz="1900" dirty="0">
                <a:cs typeface="Times New Roman" panose="02020603050405020304" pitchFamily="18" charset="0"/>
              </a:rPr>
              <a:t>E</a:t>
            </a:r>
            <a:r>
              <a:rPr lang="en-GB" sz="1900" dirty="0">
                <a:effectLst/>
                <a:latin typeface="Arial" panose="020B0604020202020204" pitchFamily="34" charset="0"/>
                <a:ea typeface="Arial" panose="020B0604020202020204" pitchFamily="34" charset="0"/>
                <a:cs typeface="Times New Roman" panose="02020603050405020304" pitchFamily="18" charset="0"/>
              </a:rPr>
              <a:t>nsuring, as far as practicable, that adults are not alone with a student </a:t>
            </a:r>
            <a:endParaRPr lang="en-GB" sz="1900" dirty="0">
              <a:cs typeface="Times New Roman" panose="02020603050405020304" pitchFamily="18" charset="0"/>
            </a:endParaRPr>
          </a:p>
          <a:p>
            <a:pPr>
              <a:lnSpc>
                <a:spcPct val="100000"/>
              </a:lnSpc>
              <a:spcBef>
                <a:spcPts val="0"/>
              </a:spcBef>
            </a:pPr>
            <a:r>
              <a:rPr lang="en-GB" sz="1900" dirty="0">
                <a:cs typeface="Times New Roman" panose="02020603050405020304" pitchFamily="18" charset="0"/>
              </a:rPr>
              <a:t>R</a:t>
            </a:r>
            <a:r>
              <a:rPr lang="en-GB" sz="1900" dirty="0">
                <a:effectLst/>
                <a:latin typeface="Arial" panose="020B0604020202020204" pitchFamily="34" charset="0"/>
                <a:ea typeface="Arial" panose="020B0604020202020204" pitchFamily="34" charset="0"/>
                <a:cs typeface="Times New Roman" panose="02020603050405020304" pitchFamily="18" charset="0"/>
              </a:rPr>
              <a:t>eporting any allegations of child abuse or other child safety concerns </a:t>
            </a:r>
          </a:p>
          <a:p>
            <a:pPr>
              <a:lnSpc>
                <a:spcPct val="100000"/>
              </a:lnSpc>
              <a:spcBef>
                <a:spcPts val="0"/>
              </a:spcBef>
            </a:pPr>
            <a:r>
              <a:rPr lang="en-AU" sz="1900" dirty="0">
                <a:cs typeface="Times New Roman" panose="02020603050405020304" pitchFamily="18" charset="0"/>
              </a:rPr>
              <a:t>I</a:t>
            </a:r>
            <a:r>
              <a:rPr lang="en-AU" sz="1900" dirty="0">
                <a:effectLst/>
                <a:latin typeface="Arial" panose="020B0604020202020204" pitchFamily="34" charset="0"/>
                <a:ea typeface="Arial" panose="020B0604020202020204" pitchFamily="34" charset="0"/>
                <a:cs typeface="Times New Roman" panose="02020603050405020304" pitchFamily="18" charset="0"/>
              </a:rPr>
              <a:t>f child abuse is suspected, ensuring as quickly as possible that the student(s) are safe and protected</a:t>
            </a:r>
          </a:p>
          <a:p>
            <a:pPr marL="0" indent="0">
              <a:buNone/>
            </a:pPr>
            <a:endParaRPr lang="en-AU"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3A4C67-33BD-45E3-99DE-2FA388AC36C2}"/>
              </a:ext>
            </a:extLst>
          </p:cNvPr>
          <p:cNvSpPr txBox="1"/>
          <p:nvPr/>
        </p:nvSpPr>
        <p:spPr>
          <a:xfrm>
            <a:off x="5776951" y="1357314"/>
            <a:ext cx="5141627" cy="5262148"/>
          </a:xfrm>
          <a:prstGeom prst="rect">
            <a:avLst/>
          </a:prstGeom>
        </p:spPr>
        <p:txBody>
          <a:bodyPr vert="horz" lIns="91440" tIns="45720" rIns="91440" bIns="45720" rtlCol="0" anchor="t">
            <a:noAutofit/>
          </a:bodyPr>
          <a:lstStyle>
            <a:lvl1pPr indent="0">
              <a:lnSpc>
                <a:spcPct val="90000"/>
              </a:lnSpc>
              <a:spcBef>
                <a:spcPts val="1000"/>
              </a:spcBef>
              <a:buFont typeface="Arial"/>
              <a:buNone/>
              <a:defRPr sz="2400" b="1" i="0">
                <a:latin typeface="Arial" panose="020B0604020202020204" pitchFamily="34" charset="0"/>
                <a:ea typeface="Arial" panose="020B0604020202020204" pitchFamily="34" charset="0"/>
                <a:cs typeface="Arial" panose="020B0604020202020204" pitchFamily="34" charset="0"/>
              </a:defRPr>
            </a:lvl1pPr>
            <a:lvl2pPr marL="685800" indent="-228600">
              <a:lnSpc>
                <a:spcPct val="90000"/>
              </a:lnSpc>
              <a:spcBef>
                <a:spcPts val="500"/>
              </a:spcBef>
              <a:buFont typeface="Arial"/>
              <a:buChar char="•"/>
              <a:defRPr sz="2400" b="0" i="0">
                <a:latin typeface="Arial" panose="020B0604020202020204" pitchFamily="34" charset="0"/>
                <a:ea typeface="Arial" panose="020B0604020202020204" pitchFamily="34" charset="0"/>
                <a:cs typeface="Arial" panose="020B0604020202020204" pitchFamily="34" charset="0"/>
              </a:defRPr>
            </a:lvl2pPr>
            <a:lvl3pPr marL="1143000" indent="-228600">
              <a:lnSpc>
                <a:spcPct val="90000"/>
              </a:lnSpc>
              <a:spcBef>
                <a:spcPts val="500"/>
              </a:spcBef>
              <a:buFont typeface="Arial"/>
              <a:buChar char="•"/>
              <a:defRPr sz="2000" b="0" i="0">
                <a:latin typeface="Arial" panose="020B0604020202020204" pitchFamily="34" charset="0"/>
                <a:ea typeface="Arial" panose="020B0604020202020204" pitchFamily="34" charset="0"/>
                <a:cs typeface="Arial" panose="020B0604020202020204" pitchFamily="34" charset="0"/>
              </a:defRPr>
            </a:lvl3pPr>
            <a:lvl4pPr marL="1600200" indent="-228600">
              <a:lnSpc>
                <a:spcPct val="90000"/>
              </a:lnSpc>
              <a:spcBef>
                <a:spcPts val="500"/>
              </a:spcBef>
              <a:buFont typeface="Arial"/>
              <a:buChar char="•"/>
              <a:defRPr b="0" i="0">
                <a:latin typeface="Arial" panose="020B0604020202020204" pitchFamily="34" charset="0"/>
                <a:ea typeface="Arial" panose="020B0604020202020204" pitchFamily="34" charset="0"/>
                <a:cs typeface="Arial" panose="020B0604020202020204" pitchFamily="34" charset="0"/>
              </a:defRPr>
            </a:lvl4pPr>
            <a:lvl5pPr marL="2057400" indent="-228600">
              <a:lnSpc>
                <a:spcPct val="90000"/>
              </a:lnSpc>
              <a:spcBef>
                <a:spcPts val="500"/>
              </a:spcBef>
              <a:buFont typeface="Arial"/>
              <a:buChar char="•"/>
              <a:defRPr b="0" i="0">
                <a:latin typeface="Arial" panose="020B0604020202020204" pitchFamily="34" charset="0"/>
                <a:ea typeface="Arial" panose="020B0604020202020204" pitchFamily="34" charset="0"/>
                <a:cs typeface="Arial" panose="020B0604020202020204" pitchFamily="34"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spcAft>
                <a:spcPts val="1200"/>
              </a:spcAft>
            </a:pPr>
            <a:r>
              <a:rPr lang="en-AU" dirty="0"/>
              <a:t>Unacceptable behaviours</a:t>
            </a:r>
          </a:p>
          <a:p>
            <a:pPr marL="342900" indent="-342900">
              <a:lnSpc>
                <a:spcPct val="100000"/>
              </a:lnSpc>
              <a:spcBef>
                <a:spcPts val="0"/>
              </a:spcBef>
              <a:buFont typeface="Arial" panose="020B0604020202020204" pitchFamily="34" charset="0"/>
              <a:buChar char="•"/>
            </a:pPr>
            <a:r>
              <a:rPr lang="en-AU" sz="1900" b="0" dirty="0"/>
              <a:t>Ignore or disregard concerns, suspicions or disclosures of child abuse</a:t>
            </a:r>
          </a:p>
          <a:p>
            <a:pPr marL="342900" indent="-342900">
              <a:lnSpc>
                <a:spcPct val="100000"/>
              </a:lnSpc>
              <a:spcBef>
                <a:spcPts val="0"/>
              </a:spcBef>
              <a:buFont typeface="Arial" panose="020B0604020202020204" pitchFamily="34" charset="0"/>
              <a:buChar char="•"/>
            </a:pPr>
            <a:r>
              <a:rPr lang="en-AU" sz="1900" b="0" dirty="0"/>
              <a:t>Develop a relationship with a student that could be seen as favouritism or amount to ‘grooming’ behaviour</a:t>
            </a:r>
          </a:p>
          <a:p>
            <a:pPr marL="342900" indent="-342900">
              <a:lnSpc>
                <a:spcPct val="100000"/>
              </a:lnSpc>
              <a:spcBef>
                <a:spcPts val="0"/>
              </a:spcBef>
              <a:buFont typeface="Arial" panose="020B0604020202020204" pitchFamily="34" charset="0"/>
              <a:buChar char="•"/>
            </a:pPr>
            <a:r>
              <a:rPr lang="en-AU" sz="1900" b="0" dirty="0"/>
              <a:t>Display behaviours or engage with students in ways that are not justified by the educational or professional context </a:t>
            </a:r>
          </a:p>
          <a:p>
            <a:pPr marL="342900" indent="-342900">
              <a:lnSpc>
                <a:spcPct val="100000"/>
              </a:lnSpc>
              <a:spcBef>
                <a:spcPts val="0"/>
              </a:spcBef>
              <a:buFont typeface="Arial" panose="020B0604020202020204" pitchFamily="34" charset="0"/>
              <a:buChar char="•"/>
            </a:pPr>
            <a:r>
              <a:rPr lang="en-AU" sz="1900" b="0" dirty="0"/>
              <a:t>Ignore an adult’s overly familiar or inappropriate behaviour towards a student</a:t>
            </a:r>
          </a:p>
        </p:txBody>
      </p:sp>
    </p:spTree>
    <p:extLst>
      <p:ext uri="{BB962C8B-B14F-4D97-AF65-F5344CB8AC3E}">
        <p14:creationId xmlns:p14="http://schemas.microsoft.com/office/powerpoint/2010/main" val="2034141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7FAFE-3AC7-4EC0-A31D-EEF2049D2703}"/>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Responding to incidents, disclosures and suspicions of child abuse (1)</a:t>
            </a:r>
            <a:endParaRPr lang="en-AU" sz="3200" dirty="0"/>
          </a:p>
        </p:txBody>
      </p:sp>
      <p:sp>
        <p:nvSpPr>
          <p:cNvPr id="2" name="Subtitle 1">
            <a:extLst>
              <a:ext uri="{FF2B5EF4-FFF2-40B4-BE49-F238E27FC236}">
                <a16:creationId xmlns:a16="http://schemas.microsoft.com/office/drawing/2014/main" id="{DA040E1B-6F7F-4FF9-992D-54131EFDEC4C}"/>
              </a:ext>
            </a:extLst>
          </p:cNvPr>
          <p:cNvSpPr>
            <a:spLocks noGrp="1"/>
          </p:cNvSpPr>
          <p:nvPr>
            <p:ph idx="1"/>
          </p:nvPr>
        </p:nvSpPr>
        <p:spPr>
          <a:xfrm>
            <a:off x="288234" y="1540564"/>
            <a:ext cx="10367574" cy="4872428"/>
          </a:xfrm>
        </p:spPr>
        <p:txBody>
          <a:bodyPr>
            <a:normAutofit/>
          </a:bodyPr>
          <a:lstStyle/>
          <a:p>
            <a:r>
              <a:rPr lang="en-AU" dirty="0"/>
              <a:t>Volunteers </a:t>
            </a:r>
            <a:r>
              <a:rPr lang="en-AU" b="1" dirty="0"/>
              <a:t>must not </a:t>
            </a:r>
            <a:r>
              <a:rPr lang="en-AU" dirty="0"/>
              <a:t>ignore or disregard any concerns, suspicions or disclosures of child abuse or harm</a:t>
            </a:r>
          </a:p>
          <a:p>
            <a:endParaRPr lang="en-AU" dirty="0"/>
          </a:p>
          <a:p>
            <a:r>
              <a:rPr lang="en-AU" dirty="0"/>
              <a:t>You must report any concerns to a teacher or the school leadership team as quickly as possible</a:t>
            </a:r>
          </a:p>
          <a:p>
            <a:endParaRPr lang="en-AU" dirty="0"/>
          </a:p>
          <a:p>
            <a:r>
              <a:rPr lang="en-AU" dirty="0"/>
              <a:t>Everyone has a role to ensure children are safe – if something doesn’t feel right, you must speak up</a:t>
            </a:r>
          </a:p>
        </p:txBody>
      </p:sp>
    </p:spTree>
    <p:extLst>
      <p:ext uri="{BB962C8B-B14F-4D97-AF65-F5344CB8AC3E}">
        <p14:creationId xmlns:p14="http://schemas.microsoft.com/office/powerpoint/2010/main" val="2398502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693F52-67B4-4FAA-8DFA-D1CDC554A988}"/>
              </a:ext>
            </a:extLst>
          </p:cNvPr>
          <p:cNvSpPr>
            <a:spLocks noGrp="1"/>
          </p:cNvSpPr>
          <p:nvPr>
            <p:ph type="title"/>
          </p:nvPr>
        </p:nvSpPr>
        <p:spPr>
          <a:xfrm>
            <a:off x="288232" y="238539"/>
            <a:ext cx="10303567" cy="1302025"/>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Responding to incidents, disclosures and suspicions of child abuse (2)</a:t>
            </a:r>
            <a:endParaRPr lang="en-AU" sz="3200" dirty="0"/>
          </a:p>
        </p:txBody>
      </p:sp>
      <p:sp>
        <p:nvSpPr>
          <p:cNvPr id="2" name="Content Placeholder 1">
            <a:extLst>
              <a:ext uri="{FF2B5EF4-FFF2-40B4-BE49-F238E27FC236}">
                <a16:creationId xmlns:a16="http://schemas.microsoft.com/office/drawing/2014/main" id="{49BF0550-72E6-460F-89B1-B06E942E1F1B}"/>
              </a:ext>
            </a:extLst>
          </p:cNvPr>
          <p:cNvSpPr>
            <a:spLocks noGrp="1"/>
          </p:cNvSpPr>
          <p:nvPr>
            <p:ph idx="1"/>
          </p:nvPr>
        </p:nvSpPr>
        <p:spPr>
          <a:xfrm>
            <a:off x="288233" y="1387366"/>
            <a:ext cx="10511146" cy="5232095"/>
          </a:xfrm>
        </p:spPr>
        <p:txBody>
          <a:bodyPr>
            <a:noAutofit/>
          </a:bodyPr>
          <a:lstStyle/>
          <a:p>
            <a:pPr marL="0" indent="0">
              <a:buNone/>
            </a:pPr>
            <a:r>
              <a:rPr lang="en-AU" sz="2400" dirty="0"/>
              <a:t>Volunteers should follow the </a:t>
            </a:r>
            <a:r>
              <a:rPr lang="en-AU" sz="2400" dirty="0">
                <a:hlinkClick r:id="rId3"/>
              </a:rPr>
              <a:t>Four Critical Actions for Schools </a:t>
            </a:r>
            <a:r>
              <a:rPr lang="en-AU" sz="2400" dirty="0"/>
              <a:t>when responding to incidents, disclosures and suspicions of child abuse</a:t>
            </a:r>
          </a:p>
          <a:p>
            <a:pPr marL="514350" indent="-514350">
              <a:buAutoNum type="arabicPeriod"/>
            </a:pPr>
            <a:r>
              <a:rPr lang="en-AU" sz="2400" b="1" dirty="0">
                <a:solidFill>
                  <a:srgbClr val="980859"/>
                </a:solidFill>
              </a:rPr>
              <a:t>Respond to the emergency </a:t>
            </a:r>
          </a:p>
          <a:p>
            <a:pPr marL="536575" lvl="1" indent="0">
              <a:buNone/>
            </a:pPr>
            <a:r>
              <a:rPr lang="en-AU" dirty="0"/>
              <a:t>If a child is at immediate risk of harm you must ensure their safety</a:t>
            </a:r>
          </a:p>
          <a:p>
            <a:pPr marL="514350" indent="-514350">
              <a:buAutoNum type="arabicPeriod"/>
            </a:pPr>
            <a:r>
              <a:rPr lang="en-AU" sz="2400" b="1" dirty="0">
                <a:solidFill>
                  <a:srgbClr val="007987"/>
                </a:solidFill>
              </a:rPr>
              <a:t>Report to authorities</a:t>
            </a:r>
          </a:p>
          <a:p>
            <a:pPr marL="536575" lvl="1" indent="0">
              <a:buNone/>
            </a:pPr>
            <a:r>
              <a:rPr lang="en-AU" dirty="0"/>
              <a:t>As soon as immediate health and safety concerns are addressed you must report your concerns to the principal or school leadership</a:t>
            </a:r>
          </a:p>
          <a:p>
            <a:pPr marL="514350" indent="-514350">
              <a:buAutoNum type="arabicPeriod"/>
            </a:pPr>
            <a:r>
              <a:rPr lang="en-AU" sz="2400" b="1" dirty="0">
                <a:solidFill>
                  <a:srgbClr val="09408C"/>
                </a:solidFill>
              </a:rPr>
              <a:t>Contact Parents/Carers</a:t>
            </a:r>
          </a:p>
          <a:p>
            <a:pPr marL="536575" lvl="1" indent="0">
              <a:buNone/>
            </a:pPr>
            <a:r>
              <a:rPr lang="en-AU" dirty="0"/>
              <a:t>The principal and school will determine who needs to be contacted</a:t>
            </a:r>
          </a:p>
          <a:p>
            <a:pPr marL="514350" indent="-514350">
              <a:buAutoNum type="arabicPeriod"/>
            </a:pPr>
            <a:r>
              <a:rPr lang="en-AU" sz="2400" b="1" dirty="0">
                <a:solidFill>
                  <a:srgbClr val="357040"/>
                </a:solidFill>
              </a:rPr>
              <a:t>Provide Support</a:t>
            </a:r>
          </a:p>
          <a:p>
            <a:pPr marL="533400" lvl="1" indent="0">
              <a:buNone/>
            </a:pPr>
            <a:r>
              <a:rPr lang="en-AU" dirty="0"/>
              <a:t>The school will determine the support for children impacted by abuse.</a:t>
            </a:r>
          </a:p>
          <a:p>
            <a:pPr marL="0" indent="0">
              <a:buNone/>
            </a:pPr>
            <a:r>
              <a:rPr lang="en-AU" sz="2400" dirty="0"/>
              <a:t>For more information, see the </a:t>
            </a:r>
            <a:r>
              <a:rPr lang="en-AU" sz="2400" dirty="0">
                <a:hlinkClick r:id="rId3"/>
              </a:rPr>
              <a:t>Responding to Incidents, Disclosures and Suspicions of Child Abuse Poster</a:t>
            </a:r>
            <a:endParaRPr lang="en-AU" sz="2400" dirty="0"/>
          </a:p>
        </p:txBody>
      </p:sp>
    </p:spTree>
    <p:extLst>
      <p:ext uri="{BB962C8B-B14F-4D97-AF65-F5344CB8AC3E}">
        <p14:creationId xmlns:p14="http://schemas.microsoft.com/office/powerpoint/2010/main" val="1126646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38843" y="218510"/>
            <a:ext cx="10064669" cy="1302025"/>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Signs of child abuse to look out for (1)</a:t>
            </a:r>
          </a:p>
        </p:txBody>
      </p:sp>
      <p:sp>
        <p:nvSpPr>
          <p:cNvPr id="3" name="Content Placeholder 2">
            <a:extLst>
              <a:ext uri="{FF2B5EF4-FFF2-40B4-BE49-F238E27FC236}">
                <a16:creationId xmlns:a16="http://schemas.microsoft.com/office/drawing/2014/main" id="{774CE1FA-82F3-4F7A-A280-F06EC9C3284D}"/>
              </a:ext>
            </a:extLst>
          </p:cNvPr>
          <p:cNvSpPr>
            <a:spLocks noGrp="1"/>
          </p:cNvSpPr>
          <p:nvPr>
            <p:ph idx="1"/>
          </p:nvPr>
        </p:nvSpPr>
        <p:spPr>
          <a:xfrm>
            <a:off x="288234" y="1351722"/>
            <a:ext cx="10417866" cy="5128591"/>
          </a:xfrm>
        </p:spPr>
        <p:txBody>
          <a:bodyPr>
            <a:noAutofit/>
          </a:bodyPr>
          <a:lstStyle/>
          <a:p>
            <a:r>
              <a:rPr lang="en-GB" sz="2600" dirty="0">
                <a:latin typeface="Arial" panose="020B0604020202020204" pitchFamily="34" charset="0"/>
                <a:cs typeface="Arial" panose="020B0604020202020204" pitchFamily="34" charset="0"/>
              </a:rPr>
              <a:t>Children and young people can be harmed by other children, students or adults</a:t>
            </a:r>
          </a:p>
          <a:p>
            <a:r>
              <a:rPr lang="en-AU" sz="2600" dirty="0">
                <a:latin typeface="Arial" panose="020B0604020202020204" pitchFamily="34" charset="0"/>
                <a:cs typeface="Arial" panose="020B0604020202020204" pitchFamily="34" charset="0"/>
              </a:rPr>
              <a:t>Child abuse can include physical abuse, sexual abuse, grooming, serious emotional or psychological harm, neglect, or family violence</a:t>
            </a:r>
          </a:p>
          <a:p>
            <a:r>
              <a:rPr lang="en-AU" sz="2600" dirty="0">
                <a:latin typeface="Arial" panose="020B0604020202020204" pitchFamily="34" charset="0"/>
                <a:cs typeface="Arial" panose="020B0604020202020204" pitchFamily="34" charset="0"/>
              </a:rPr>
              <a:t>It doesn’t have to involve physical contact or force</a:t>
            </a:r>
          </a:p>
          <a:p>
            <a:r>
              <a:rPr lang="en-AU" sz="2600" dirty="0">
                <a:latin typeface="Arial" panose="020B0604020202020204" pitchFamily="34" charset="0"/>
                <a:cs typeface="Arial" panose="020B0604020202020204" pitchFamily="34" charset="0"/>
              </a:rPr>
              <a:t>Child abuse can include: </a:t>
            </a:r>
          </a:p>
          <a:p>
            <a:pPr lvl="1"/>
            <a:r>
              <a:rPr lang="en-AU" sz="2600" dirty="0">
                <a:latin typeface="Arial" panose="020B0604020202020204" pitchFamily="34" charset="0"/>
                <a:cs typeface="Arial" panose="020B0604020202020204" pitchFamily="34" charset="0"/>
              </a:rPr>
              <a:t>talking to a child in a sexually explicit way </a:t>
            </a:r>
          </a:p>
          <a:p>
            <a:pPr lvl="1"/>
            <a:r>
              <a:rPr lang="en-AU" sz="2600" dirty="0">
                <a:latin typeface="Arial" panose="020B0604020202020204" pitchFamily="34" charset="0"/>
                <a:cs typeface="Arial" panose="020B0604020202020204" pitchFamily="34" charset="0"/>
              </a:rPr>
              <a:t>grooming a child for future sexual activity </a:t>
            </a:r>
          </a:p>
          <a:p>
            <a:pPr lvl="1"/>
            <a:r>
              <a:rPr lang="en-AU" sz="2600" dirty="0">
                <a:latin typeface="Arial" panose="020B0604020202020204" pitchFamily="34" charset="0"/>
                <a:cs typeface="Arial" panose="020B0604020202020204" pitchFamily="34" charset="0"/>
              </a:rPr>
              <a:t>experiencing family violence </a:t>
            </a:r>
          </a:p>
          <a:p>
            <a:pPr lvl="1"/>
            <a:r>
              <a:rPr lang="en-AU" sz="2600" dirty="0">
                <a:latin typeface="Arial" panose="020B0604020202020204" pitchFamily="34" charset="0"/>
                <a:cs typeface="Arial" panose="020B0604020202020204" pitchFamily="34" charset="0"/>
              </a:rPr>
              <a:t>failing to provide a child with an adequate standard of nutrition, supervision, or medical care</a:t>
            </a:r>
          </a:p>
        </p:txBody>
      </p:sp>
    </p:spTree>
    <p:extLst>
      <p:ext uri="{BB962C8B-B14F-4D97-AF65-F5344CB8AC3E}">
        <p14:creationId xmlns:p14="http://schemas.microsoft.com/office/powerpoint/2010/main" val="1551105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DAB388-F6A1-4EAB-A8AE-7C25636338EB}"/>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Signs of child abuse to look out for (2)</a:t>
            </a:r>
          </a:p>
        </p:txBody>
      </p:sp>
      <p:sp>
        <p:nvSpPr>
          <p:cNvPr id="2" name="Subtitle 1" descr="An image of children with a link to a video: identifying signs of abuse&#10;&#10;Click on the video image to play the identifying signs of abuse video in your browser.">
            <a:extLst>
              <a:ext uri="{FF2B5EF4-FFF2-40B4-BE49-F238E27FC236}">
                <a16:creationId xmlns:a16="http://schemas.microsoft.com/office/drawing/2014/main" id="{DA040E1B-6F7F-4FF9-992D-54131EFDEC4C}"/>
              </a:ext>
            </a:extLst>
          </p:cNvPr>
          <p:cNvSpPr>
            <a:spLocks noGrp="1"/>
          </p:cNvSpPr>
          <p:nvPr>
            <p:ph idx="1"/>
          </p:nvPr>
        </p:nvSpPr>
        <p:spPr>
          <a:xfrm>
            <a:off x="288234" y="1324055"/>
            <a:ext cx="10064669" cy="4351338"/>
          </a:xfrm>
        </p:spPr>
        <p:txBody>
          <a:bodyPr/>
          <a:lstStyle/>
          <a:p>
            <a:r>
              <a:rPr lang="en-AU" dirty="0">
                <a:latin typeface="Arial" panose="020B0604020202020204" pitchFamily="34" charset="0"/>
                <a:cs typeface="Arial" panose="020B0604020202020204" pitchFamily="34" charset="0"/>
              </a:rPr>
              <a:t>There are a range of common physical and behavioural indicators that a child may be being abused.</a:t>
            </a:r>
          </a:p>
          <a:p>
            <a:r>
              <a:rPr lang="en-AU" dirty="0"/>
              <a:t>Click on the video </a:t>
            </a:r>
            <a:br>
              <a:rPr lang="en-AU" dirty="0"/>
            </a:br>
            <a:r>
              <a:rPr lang="en-AU" dirty="0"/>
              <a:t>image to open the </a:t>
            </a:r>
            <a:br>
              <a:rPr lang="en-AU" dirty="0"/>
            </a:br>
            <a:r>
              <a:rPr lang="en-AU" dirty="0"/>
              <a:t>identifying signs of </a:t>
            </a:r>
            <a:br>
              <a:rPr lang="en-AU" dirty="0"/>
            </a:br>
            <a:r>
              <a:rPr lang="en-AU" dirty="0"/>
              <a:t>abuse video in your </a:t>
            </a:r>
            <a:br>
              <a:rPr lang="en-AU" dirty="0"/>
            </a:br>
            <a:r>
              <a:rPr lang="en-AU" dirty="0"/>
              <a:t>browser.</a:t>
            </a:r>
            <a:r>
              <a:rPr lang="en-AU" dirty="0">
                <a:latin typeface="Arial" panose="020B0604020202020204" pitchFamily="34" charset="0"/>
                <a:cs typeface="Arial" panose="020B0604020202020204" pitchFamily="34" charset="0"/>
              </a:rPr>
              <a:t> </a:t>
            </a:r>
          </a:p>
          <a:p>
            <a:endParaRPr lang="en-AU" dirty="0">
              <a:latin typeface="Arial" panose="020B0604020202020204" pitchFamily="34" charset="0"/>
              <a:cs typeface="Arial" panose="020B0604020202020204" pitchFamily="34" charset="0"/>
            </a:endParaRPr>
          </a:p>
        </p:txBody>
      </p:sp>
      <p:pic>
        <p:nvPicPr>
          <p:cNvPr id="3" name="Picture 2" descr="An image of students linked to a video that describes the signs of abuse">
            <a:hlinkClick r:id="rId3"/>
            <a:extLst>
              <a:ext uri="{FF2B5EF4-FFF2-40B4-BE49-F238E27FC236}">
                <a16:creationId xmlns:a16="http://schemas.microsoft.com/office/drawing/2014/main" id="{E85EBCA2-87E6-445D-8AEB-96175CCD1E4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4545227" y="2353001"/>
            <a:ext cx="7501629" cy="44079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866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B107-F878-4880-95B0-7EAD3FBEDC14}"/>
              </a:ext>
            </a:extLst>
          </p:cNvPr>
          <p:cNvSpPr>
            <a:spLocks noGrp="1"/>
          </p:cNvSpPr>
          <p:nvPr>
            <p:ph type="title"/>
          </p:nvPr>
        </p:nvSpPr>
        <p:spPr/>
        <p:txBody>
          <a:bodyPr>
            <a:normAutofit/>
          </a:bodyPr>
          <a:lstStyle/>
          <a:p>
            <a:r>
              <a:rPr lang="en-AU" sz="3100" dirty="0">
                <a:solidFill>
                  <a:srgbClr val="E26815"/>
                </a:solidFill>
              </a:rPr>
              <a:t>Support available</a:t>
            </a:r>
          </a:p>
        </p:txBody>
      </p:sp>
      <p:sp>
        <p:nvSpPr>
          <p:cNvPr id="3" name="Content Placeholder 2">
            <a:extLst>
              <a:ext uri="{FF2B5EF4-FFF2-40B4-BE49-F238E27FC236}">
                <a16:creationId xmlns:a16="http://schemas.microsoft.com/office/drawing/2014/main" id="{FE4F897C-D2D7-4178-AAD8-4C5AC54C3A79}"/>
              </a:ext>
            </a:extLst>
          </p:cNvPr>
          <p:cNvSpPr>
            <a:spLocks noGrp="1"/>
          </p:cNvSpPr>
          <p:nvPr>
            <p:ph idx="1"/>
          </p:nvPr>
        </p:nvSpPr>
        <p:spPr>
          <a:xfrm>
            <a:off x="288233" y="952500"/>
            <a:ext cx="10069200" cy="5086377"/>
          </a:xfrm>
        </p:spPr>
        <p:txBody>
          <a:bodyPr>
            <a:normAutofit fontScale="77500" lnSpcReduction="20000"/>
          </a:bodyPr>
          <a:lstStyle/>
          <a:p>
            <a:pPr marL="88918" indent="-88918" defTabSz="914583">
              <a:spcAft>
                <a:spcPts val="600"/>
              </a:spcAft>
              <a:defRPr/>
            </a:pPr>
            <a:r>
              <a:rPr lang="en-US" dirty="0"/>
              <a:t>This presentation talks about child safety and child abuse in a general way </a:t>
            </a:r>
          </a:p>
          <a:p>
            <a:pPr marL="88918" indent="-88918" defTabSz="914583">
              <a:spcAft>
                <a:spcPts val="600"/>
              </a:spcAft>
              <a:defRPr/>
            </a:pPr>
            <a:r>
              <a:rPr lang="en-US" dirty="0"/>
              <a:t>It will include example indicators of child abuse.</a:t>
            </a:r>
          </a:p>
          <a:p>
            <a:pPr marL="88918" indent="-88918" defTabSz="914583">
              <a:spcAft>
                <a:spcPts val="600"/>
              </a:spcAft>
              <a:defRPr/>
            </a:pPr>
            <a:r>
              <a:rPr lang="en-US" dirty="0"/>
              <a:t>It’s important to </a:t>
            </a:r>
            <a:r>
              <a:rPr lang="en-US" dirty="0" err="1"/>
              <a:t>recognise</a:t>
            </a:r>
            <a:r>
              <a:rPr lang="en-US" dirty="0"/>
              <a:t> that learning about these topics may </a:t>
            </a:r>
            <a:r>
              <a:rPr lang="en-AU" dirty="0"/>
              <a:t>be distressing for some people.</a:t>
            </a:r>
          </a:p>
          <a:p>
            <a:pPr>
              <a:spcAft>
                <a:spcPts val="600"/>
              </a:spcAft>
            </a:pPr>
            <a:r>
              <a:rPr lang="en-AU" dirty="0"/>
              <a:t>I encourage you to reach out to the support listed here if you need it. </a:t>
            </a:r>
          </a:p>
          <a:p>
            <a:pPr marL="0" indent="0">
              <a:lnSpc>
                <a:spcPct val="100000"/>
              </a:lnSpc>
              <a:spcBef>
                <a:spcPts val="0"/>
              </a:spcBef>
              <a:spcAft>
                <a:spcPts val="300"/>
              </a:spcAft>
              <a:buNone/>
            </a:pPr>
            <a:endParaRPr lang="en-AU" dirty="0">
              <a:latin typeface="Arial" panose="020B0604020202020204" pitchFamily="34" charset="0"/>
              <a:cs typeface="Arial" panose="020B0604020202020204" pitchFamily="34" charset="0"/>
            </a:endParaRPr>
          </a:p>
          <a:p>
            <a:pPr>
              <a:lnSpc>
                <a:spcPct val="100000"/>
              </a:lnSpc>
              <a:spcBef>
                <a:spcPts val="0"/>
              </a:spcBef>
              <a:spcAft>
                <a:spcPts val="300"/>
              </a:spcAft>
            </a:pPr>
            <a:r>
              <a:rPr lang="en-AU" dirty="0">
                <a:latin typeface="Arial" panose="020B0604020202020204" pitchFamily="34" charset="0"/>
                <a:cs typeface="Arial" panose="020B0604020202020204" pitchFamily="34" charset="0"/>
              </a:rPr>
              <a:t>You can talk to:</a:t>
            </a: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Our school leadership team</a:t>
            </a:r>
          </a:p>
          <a:p>
            <a:pPr>
              <a:lnSpc>
                <a:spcPct val="100000"/>
              </a:lnSpc>
              <a:spcBef>
                <a:spcPts val="0"/>
              </a:spcBef>
              <a:spcAft>
                <a:spcPts val="300"/>
              </a:spcAft>
            </a:pPr>
            <a:endParaRPr lang="en-AU" dirty="0">
              <a:latin typeface="Arial" panose="020B0604020202020204" pitchFamily="34" charset="0"/>
              <a:cs typeface="Arial" panose="020B0604020202020204" pitchFamily="34" charset="0"/>
            </a:endParaRPr>
          </a:p>
          <a:p>
            <a:pPr>
              <a:lnSpc>
                <a:spcPct val="100000"/>
              </a:lnSpc>
              <a:spcBef>
                <a:spcPts val="0"/>
              </a:spcBef>
              <a:spcAft>
                <a:spcPts val="300"/>
              </a:spcAft>
            </a:pPr>
            <a:r>
              <a:rPr lang="en-AU" dirty="0">
                <a:latin typeface="Arial" panose="020B0604020202020204" pitchFamily="34" charset="0"/>
                <a:cs typeface="Arial" panose="020B0604020202020204" pitchFamily="34" charset="0"/>
              </a:rPr>
              <a:t>Or access external services:</a:t>
            </a: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Lifeline: 13 11 14 or </a:t>
            </a:r>
            <a:r>
              <a:rPr lang="en-AU" sz="2800" dirty="0">
                <a:latin typeface="Arial" panose="020B0604020202020204" pitchFamily="34" charset="0"/>
                <a:cs typeface="Arial" panose="020B0604020202020204" pitchFamily="34" charset="0"/>
                <a:hlinkClick r:id="rId3"/>
              </a:rPr>
              <a:t>lifeline.org.au </a:t>
            </a:r>
            <a:endParaRPr lang="en-AU" sz="2800" dirty="0">
              <a:latin typeface="Arial" panose="020B0604020202020204" pitchFamily="34" charset="0"/>
              <a:cs typeface="Arial" panose="020B0604020202020204" pitchFamily="34" charset="0"/>
            </a:endParaRP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Beyond Blue: 1300 22 46 36 or </a:t>
            </a:r>
            <a:r>
              <a:rPr lang="en-AU" sz="2800" dirty="0">
                <a:latin typeface="Arial" panose="020B0604020202020204" pitchFamily="34" charset="0"/>
                <a:cs typeface="Arial" panose="020B0604020202020204" pitchFamily="34" charset="0"/>
                <a:hlinkClick r:id="rId4"/>
              </a:rPr>
              <a:t>beyondblue.org.au</a:t>
            </a:r>
            <a:endParaRPr lang="en-AU" sz="2800" dirty="0">
              <a:latin typeface="Arial" panose="020B0604020202020204" pitchFamily="34" charset="0"/>
              <a:cs typeface="Arial" panose="020B0604020202020204" pitchFamily="34" charset="0"/>
            </a:endParaRP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1800 Respect: 1800 737 732 or </a:t>
            </a:r>
            <a:r>
              <a:rPr lang="en-AU" sz="2800" dirty="0">
                <a:latin typeface="Arial" panose="020B0604020202020204" pitchFamily="34" charset="0"/>
                <a:cs typeface="Arial" panose="020B0604020202020204" pitchFamily="34" charset="0"/>
                <a:hlinkClick r:id="rId5"/>
              </a:rPr>
              <a:t>1800Respect.org.au</a:t>
            </a:r>
            <a:endParaRPr lang="en-AU" sz="2800" dirty="0">
              <a:latin typeface="Arial" panose="020B0604020202020204" pitchFamily="34" charset="0"/>
              <a:cs typeface="Arial" panose="020B0604020202020204" pitchFamily="34" charset="0"/>
            </a:endParaRP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Your GP or another allied health professional</a:t>
            </a:r>
          </a:p>
          <a:p>
            <a:endParaRPr lang="en-AU" sz="2800" dirty="0"/>
          </a:p>
        </p:txBody>
      </p:sp>
    </p:spTree>
    <p:extLst>
      <p:ext uri="{BB962C8B-B14F-4D97-AF65-F5344CB8AC3E}">
        <p14:creationId xmlns:p14="http://schemas.microsoft.com/office/powerpoint/2010/main" val="91931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5EA0-4B81-46DD-BE18-5640F42341BE}"/>
              </a:ext>
            </a:extLst>
          </p:cNvPr>
          <p:cNvSpPr>
            <a:spLocks noGrp="1"/>
          </p:cNvSpPr>
          <p:nvPr>
            <p:ph type="title"/>
          </p:nvPr>
        </p:nvSpPr>
        <p:spPr/>
        <p:txBody>
          <a:bodyPr>
            <a:normAutofit/>
          </a:bodyPr>
          <a:lstStyle/>
          <a:p>
            <a:r>
              <a:rPr lang="en-US" sz="3200" dirty="0"/>
              <a:t>Identifying and managing child safety risks  </a:t>
            </a:r>
            <a:endParaRPr lang="en-AU" sz="3200" dirty="0"/>
          </a:p>
        </p:txBody>
      </p:sp>
      <p:sp>
        <p:nvSpPr>
          <p:cNvPr id="3" name="Content Placeholder 2">
            <a:extLst>
              <a:ext uri="{FF2B5EF4-FFF2-40B4-BE49-F238E27FC236}">
                <a16:creationId xmlns:a16="http://schemas.microsoft.com/office/drawing/2014/main" id="{2AFE4525-C238-4063-96E7-4045AF1C81CF}"/>
              </a:ext>
            </a:extLst>
          </p:cNvPr>
          <p:cNvSpPr>
            <a:spLocks noGrp="1"/>
          </p:cNvSpPr>
          <p:nvPr>
            <p:ph idx="1"/>
          </p:nvPr>
        </p:nvSpPr>
        <p:spPr>
          <a:xfrm>
            <a:off x="288234" y="1305477"/>
            <a:ext cx="10410246" cy="4932984"/>
          </a:xfrm>
        </p:spPr>
        <p:txBody>
          <a:bodyPr/>
          <a:lstStyle/>
          <a:p>
            <a:r>
              <a:rPr lang="en-AU" dirty="0"/>
              <a:t>Always follow our school’s Child Safety Code of Conduct</a:t>
            </a:r>
          </a:p>
          <a:p>
            <a:r>
              <a:rPr lang="en-AU" dirty="0"/>
              <a:t>Be aware of the behavioural and physical indicators of child abuse </a:t>
            </a:r>
          </a:p>
          <a:p>
            <a:r>
              <a:rPr lang="en-AU" dirty="0"/>
              <a:t>Look out for any indicators of child abuse in children and young people you work with </a:t>
            </a:r>
          </a:p>
          <a:p>
            <a:r>
              <a:rPr lang="en-AU" dirty="0"/>
              <a:t>Immediately raise concerns about any suspicions of child abuse with a teacher or school leadership </a:t>
            </a:r>
          </a:p>
          <a:p>
            <a:r>
              <a:rPr lang="en-AU" dirty="0"/>
              <a:t>Alert a teacher or school leadership to any other potential risks you become aware of in our school environments</a:t>
            </a:r>
          </a:p>
        </p:txBody>
      </p:sp>
    </p:spTree>
    <p:extLst>
      <p:ext uri="{BB962C8B-B14F-4D97-AF65-F5344CB8AC3E}">
        <p14:creationId xmlns:p14="http://schemas.microsoft.com/office/powerpoint/2010/main" val="1508929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0B5C5-55D7-4516-8546-054EB29B9D0B}"/>
              </a:ext>
            </a:extLst>
          </p:cNvPr>
          <p:cNvSpPr>
            <a:spLocks noGrp="1"/>
          </p:cNvSpPr>
          <p:nvPr>
            <p:ph type="title"/>
          </p:nvPr>
        </p:nvSpPr>
        <p:spPr>
          <a:xfrm>
            <a:off x="288234" y="238539"/>
            <a:ext cx="10406980" cy="1302025"/>
          </a:xfrm>
        </p:spPr>
        <p:txBody>
          <a:bodyPr>
            <a:normAutofit/>
          </a:bodyPr>
          <a:lstStyle/>
          <a:p>
            <a:r>
              <a:rPr lang="en-AU" sz="3200" dirty="0">
                <a:solidFill>
                  <a:srgbClr val="E26815"/>
                </a:solidFill>
              </a:rPr>
              <a:t>Information sharing obligations for volunteers</a:t>
            </a:r>
          </a:p>
        </p:txBody>
      </p:sp>
      <p:sp>
        <p:nvSpPr>
          <p:cNvPr id="2" name="Subtitle 1">
            <a:extLst>
              <a:ext uri="{FF2B5EF4-FFF2-40B4-BE49-F238E27FC236}">
                <a16:creationId xmlns:a16="http://schemas.microsoft.com/office/drawing/2014/main" id="{41800541-5F5B-4FD9-A292-CEA47EC6ABF1}"/>
              </a:ext>
            </a:extLst>
          </p:cNvPr>
          <p:cNvSpPr>
            <a:spLocks noGrp="1"/>
          </p:cNvSpPr>
          <p:nvPr>
            <p:ph idx="1"/>
          </p:nvPr>
        </p:nvSpPr>
        <p:spPr>
          <a:xfrm>
            <a:off x="288234" y="1316736"/>
            <a:ext cx="10406980" cy="5157216"/>
          </a:xfrm>
        </p:spPr>
        <p:txBody>
          <a:bodyPr>
            <a:noAutofit/>
          </a:bodyPr>
          <a:lstStyle/>
          <a:p>
            <a:r>
              <a:rPr lang="en-AU" sz="2600" dirty="0"/>
              <a:t>Any student information you become aware of because of your volunteer work must be managed sensitively and in accordance with our Schools’ </a:t>
            </a:r>
            <a:r>
              <a:rPr lang="en-AU" sz="2600" dirty="0">
                <a:hlinkClick r:id="rId3"/>
              </a:rPr>
              <a:t>Privacy Policy </a:t>
            </a:r>
            <a:r>
              <a:rPr lang="en-AU" sz="2600" dirty="0"/>
              <a:t>and </a:t>
            </a:r>
            <a:r>
              <a:rPr lang="en-AU" sz="2600" dirty="0">
                <a:hlinkClick r:id="rId4"/>
              </a:rPr>
              <a:t>Volunteers Policy</a:t>
            </a:r>
            <a:r>
              <a:rPr lang="en-AU" sz="2600" dirty="0"/>
              <a:t>.</a:t>
            </a:r>
          </a:p>
          <a:p>
            <a:r>
              <a:rPr lang="en-AU" sz="2600" dirty="0"/>
              <a:t>You can share student information </a:t>
            </a:r>
            <a:r>
              <a:rPr lang="en-AU" sz="2600" b="1" dirty="0"/>
              <a:t>with relevant school staff </a:t>
            </a:r>
            <a:r>
              <a:rPr lang="en-AU" sz="2600" dirty="0"/>
              <a:t>to:</a:t>
            </a:r>
          </a:p>
          <a:p>
            <a:pPr lvl="1"/>
            <a:r>
              <a:rPr lang="en-AU" sz="2600" dirty="0"/>
              <a:t>support the student’s education, wellbeing and health</a:t>
            </a:r>
          </a:p>
          <a:p>
            <a:pPr lvl="1"/>
            <a:r>
              <a:rPr lang="en-AU" sz="2600" dirty="0"/>
              <a:t>reduce the risk of harm to the student, other students, staff or visitors</a:t>
            </a:r>
          </a:p>
          <a:p>
            <a:r>
              <a:rPr lang="en-AU" sz="2600" dirty="0"/>
              <a:t>Volunteers must report any child safety concerns that they become aware of to a teacher or school leadership as soon as possible</a:t>
            </a:r>
            <a:r>
              <a:rPr lang="en-AU" sz="2600" dirty="0">
                <a:effectLst/>
                <a:latin typeface="Calibri" panose="020F0502020204030204" pitchFamily="34" charset="0"/>
                <a:ea typeface="Calibri" panose="020F0502020204030204" pitchFamily="34" charset="0"/>
              </a:rPr>
              <a:t> </a:t>
            </a:r>
          </a:p>
          <a:p>
            <a:r>
              <a:rPr lang="en-AU" sz="2600" dirty="0"/>
              <a:t>There are some circumstances where volunteers may also be obliged to disclose information to authorities outside of the school  such as to Victoria Police</a:t>
            </a:r>
            <a:endParaRPr lang="en-AU" sz="2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9347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38591-E3ED-457E-AC05-AB2813E05E94}"/>
              </a:ext>
            </a:extLst>
          </p:cNvPr>
          <p:cNvSpPr>
            <a:spLocks noGrp="1"/>
          </p:cNvSpPr>
          <p:nvPr>
            <p:ph type="title"/>
          </p:nvPr>
        </p:nvSpPr>
        <p:spPr/>
        <p:txBody>
          <a:bodyPr>
            <a:normAutofit/>
          </a:bodyPr>
          <a:lstStyle/>
          <a:p>
            <a:r>
              <a:rPr lang="en-AU" sz="3200" dirty="0">
                <a:solidFill>
                  <a:srgbClr val="E26815"/>
                </a:solidFill>
              </a:rPr>
              <a:t>Record keeping </a:t>
            </a:r>
          </a:p>
        </p:txBody>
      </p:sp>
      <p:sp>
        <p:nvSpPr>
          <p:cNvPr id="2" name="Subtitle 1">
            <a:extLst>
              <a:ext uri="{FF2B5EF4-FFF2-40B4-BE49-F238E27FC236}">
                <a16:creationId xmlns:a16="http://schemas.microsoft.com/office/drawing/2014/main" id="{41800541-5F5B-4FD9-A292-CEA47EC6ABF1}"/>
              </a:ext>
            </a:extLst>
          </p:cNvPr>
          <p:cNvSpPr>
            <a:spLocks noGrp="1"/>
          </p:cNvSpPr>
          <p:nvPr>
            <p:ph idx="1"/>
          </p:nvPr>
        </p:nvSpPr>
        <p:spPr/>
        <p:txBody>
          <a:bodyPr/>
          <a:lstStyle/>
          <a:p>
            <a:r>
              <a:rPr lang="en-GB" sz="2800" dirty="0">
                <a:latin typeface="Arial" panose="020B0604020202020204" pitchFamily="34" charset="0"/>
                <a:cs typeface="Arial" panose="020B0604020202020204" pitchFamily="34" charset="0"/>
              </a:rPr>
              <a:t>Our school follows the department’s </a:t>
            </a:r>
            <a:r>
              <a:rPr lang="en-AU" sz="2800" b="0" kern="1200" dirty="0">
                <a:solidFill>
                  <a:schemeClr val="tx1"/>
                </a:solidFill>
                <a:latin typeface="Arial" panose="020B0604020202020204" pitchFamily="34" charset="0"/>
                <a:ea typeface="+mn-ea"/>
                <a:cs typeface="Arial" panose="020B0604020202020204" pitchFamily="34" charset="0"/>
                <a:hlinkClick r:id="rId3"/>
              </a:rPr>
              <a:t>Records Management- School Records Policy</a:t>
            </a:r>
            <a:endParaRPr lang="en-AU" sz="2800" b="0" kern="1200" dirty="0">
              <a:solidFill>
                <a:schemeClr val="tx1"/>
              </a:solidFill>
              <a:latin typeface="Arial" panose="020B0604020202020204" pitchFamily="34" charset="0"/>
              <a:ea typeface="+mn-ea"/>
              <a:cs typeface="Arial" panose="020B0604020202020204" pitchFamily="34" charset="0"/>
            </a:endParaRPr>
          </a:p>
          <a:p>
            <a:endParaRPr lang="en-AU" dirty="0"/>
          </a:p>
          <a:p>
            <a:r>
              <a:rPr lang="en-AU" dirty="0"/>
              <a:t>While it’s unlikely you will be responsible for any school records during your volunteer work, any school records that you are responsible for must be provided to the person nominated in our </a:t>
            </a:r>
            <a:r>
              <a:rPr lang="en-AU" sz="2800" dirty="0">
                <a:hlinkClick r:id="rId4"/>
              </a:rPr>
              <a:t>Volunteers Policy</a:t>
            </a:r>
            <a:r>
              <a:rPr lang="en-AU" sz="2800" dirty="0"/>
              <a:t>.</a:t>
            </a:r>
            <a:r>
              <a:rPr lang="en-AU" dirty="0"/>
              <a:t>  </a:t>
            </a:r>
          </a:p>
          <a:p>
            <a:endParaRPr lang="en-AU" dirty="0"/>
          </a:p>
        </p:txBody>
      </p:sp>
    </p:spTree>
    <p:extLst>
      <p:ext uri="{BB962C8B-B14F-4D97-AF65-F5344CB8AC3E}">
        <p14:creationId xmlns:p14="http://schemas.microsoft.com/office/powerpoint/2010/main" val="2197502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3299-8F31-4843-A18C-5F7A387F516E}"/>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Key things to remember</a:t>
            </a:r>
          </a:p>
        </p:txBody>
      </p:sp>
      <p:sp>
        <p:nvSpPr>
          <p:cNvPr id="4" name="Content Placeholder 3">
            <a:extLst>
              <a:ext uri="{FF2B5EF4-FFF2-40B4-BE49-F238E27FC236}">
                <a16:creationId xmlns:a16="http://schemas.microsoft.com/office/drawing/2014/main" id="{22311E42-CB03-4557-A897-A92D1ED62493}"/>
              </a:ext>
            </a:extLst>
          </p:cNvPr>
          <p:cNvSpPr>
            <a:spLocks noGrp="1"/>
          </p:cNvSpPr>
          <p:nvPr>
            <p:ph idx="1"/>
          </p:nvPr>
        </p:nvSpPr>
        <p:spPr>
          <a:xfrm>
            <a:off x="288233" y="1175656"/>
            <a:ext cx="10069200" cy="5127607"/>
          </a:xfrm>
        </p:spPr>
        <p:txBody>
          <a:bodyPr>
            <a:noAutofit/>
          </a:bodyPr>
          <a:lstStyle/>
          <a:p>
            <a:pPr marL="0" lvl="0" indent="0">
              <a:buNone/>
            </a:pPr>
            <a:r>
              <a:rPr lang="en-AU" sz="2400" b="1" dirty="0">
                <a:effectLst/>
                <a:latin typeface="Arial" panose="020B0604020202020204" pitchFamily="34" charset="0"/>
                <a:ea typeface="Times New Roman" panose="02020603050405020304" pitchFamily="18" charset="0"/>
                <a:cs typeface="Arial" panose="020B0604020202020204" pitchFamily="34" charset="0"/>
              </a:rPr>
              <a:t>Child safety at our school is everyone’s responsibility. </a:t>
            </a:r>
            <a:endParaRPr lang="en-AU" sz="24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AU" sz="2400" dirty="0">
                <a:effectLst/>
                <a:latin typeface="Arial" panose="020B0604020202020204" pitchFamily="34" charset="0"/>
                <a:ea typeface="Times New Roman" panose="02020603050405020304" pitchFamily="18" charset="0"/>
                <a:cs typeface="Arial" panose="020B0604020202020204" pitchFamily="34" charset="0"/>
              </a:rPr>
              <a:t>Volunteers have a responsibility to:</a:t>
            </a:r>
          </a:p>
          <a:p>
            <a:pPr lvl="0"/>
            <a:r>
              <a:rPr lang="en-GB" sz="2400" dirty="0">
                <a:latin typeface="Arial" panose="020B0604020202020204" pitchFamily="34" charset="0"/>
                <a:cs typeface="Arial" panose="020B0604020202020204" pitchFamily="34" charset="0"/>
              </a:rPr>
              <a:t>always follow the school’s child safety and wellbeing policies and procedures</a:t>
            </a:r>
          </a:p>
          <a:p>
            <a:r>
              <a:rPr lang="en-GB" sz="2400" dirty="0">
                <a:latin typeface="Arial" panose="020B0604020202020204" pitchFamily="34" charset="0"/>
                <a:cs typeface="Arial" panose="020B0604020202020204" pitchFamily="34" charset="0"/>
              </a:rPr>
              <a:t>act in accordance with our school’s </a:t>
            </a:r>
            <a:r>
              <a:rPr lang="en-GB" sz="2400" b="1" dirty="0">
                <a:latin typeface="Arial" panose="020B0604020202020204" pitchFamily="34" charset="0"/>
                <a:cs typeface="Arial" panose="020B0604020202020204" pitchFamily="34" charset="0"/>
              </a:rPr>
              <a:t>Child Safety Code of Conduct</a:t>
            </a:r>
            <a:endParaRPr lang="en-GB" sz="2400" dirty="0">
              <a:latin typeface="Arial" panose="020B0604020202020204" pitchFamily="34" charset="0"/>
              <a:cs typeface="Arial" panose="020B0604020202020204" pitchFamily="34" charset="0"/>
            </a:endParaRPr>
          </a:p>
          <a:p>
            <a:r>
              <a:rPr lang="en-GB" sz="2400" dirty="0"/>
              <a:t>take </a:t>
            </a:r>
            <a:r>
              <a:rPr lang="en-GB" sz="2400" dirty="0">
                <a:latin typeface="Arial" panose="020B0604020202020204" pitchFamily="34" charset="0"/>
                <a:cs typeface="Arial" panose="020B0604020202020204" pitchFamily="34" charset="0"/>
              </a:rPr>
              <a:t>students’ views seriously, especially when they raise concerns or worries about their safety o</a:t>
            </a:r>
            <a:r>
              <a:rPr lang="en-GB" sz="2400" dirty="0"/>
              <a:t>r the safety of a friend</a:t>
            </a:r>
            <a:endParaRPr lang="en-AU"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raise concerns about </a:t>
            </a:r>
            <a:r>
              <a:rPr lang="en-AU" sz="2400" dirty="0"/>
              <a:t>a child’s safety or any inappropriate behaviours in the school community </a:t>
            </a:r>
            <a:r>
              <a:rPr lang="en-GB" sz="2400" dirty="0">
                <a:latin typeface="Arial" panose="020B0604020202020204" pitchFamily="34" charset="0"/>
                <a:cs typeface="Arial" panose="020B0604020202020204" pitchFamily="34" charset="0"/>
              </a:rPr>
              <a:t>with a teacher or school leadership immediately</a:t>
            </a:r>
          </a:p>
          <a:p>
            <a:pPr lvl="0"/>
            <a:r>
              <a:rPr lang="en-AU" sz="2400" dirty="0"/>
              <a:t>recognise and respect the diversity of the children, young people, and families at our school</a:t>
            </a:r>
          </a:p>
        </p:txBody>
      </p:sp>
    </p:spTree>
    <p:extLst>
      <p:ext uri="{BB962C8B-B14F-4D97-AF65-F5344CB8AC3E}">
        <p14:creationId xmlns:p14="http://schemas.microsoft.com/office/powerpoint/2010/main" val="4143206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4B25DE3-D54C-33E3-B5ED-F28FE1EC7434}"/>
              </a:ext>
            </a:extLst>
          </p:cNvPr>
          <p:cNvSpPr>
            <a:spLocks/>
          </p:cNvSpPr>
          <p:nvPr/>
        </p:nvSpPr>
        <p:spPr>
          <a:xfrm>
            <a:off x="552450" y="643466"/>
            <a:ext cx="10248900" cy="5571067"/>
          </a:xfrm>
          <a:prstGeom prst="rect">
            <a:avLst/>
          </a:prstGeom>
        </p:spPr>
        <p:txBody>
          <a:bodyPr/>
          <a:lstStyle/>
          <a:p>
            <a:pPr algn="ctr" defTabSz="804672">
              <a:spcAft>
                <a:spcPts val="600"/>
              </a:spcAft>
            </a:pPr>
            <a:r>
              <a:rPr lang="en-AU" sz="2464" b="1" kern="1200" dirty="0">
                <a:solidFill>
                  <a:schemeClr val="accent2">
                    <a:lumMod val="75000"/>
                  </a:schemeClr>
                </a:solidFill>
                <a:latin typeface="+mn-lt"/>
                <a:ea typeface="+mn-ea"/>
                <a:cs typeface="+mn-cs"/>
              </a:rPr>
              <a:t>PRINT AND SIGN THIS SLIDE.</a:t>
            </a:r>
          </a:p>
          <a:p>
            <a:pPr algn="ctr" defTabSz="804672">
              <a:spcAft>
                <a:spcPts val="600"/>
              </a:spcAft>
            </a:pPr>
            <a:r>
              <a:rPr lang="en-AU" kern="1200" dirty="0">
                <a:solidFill>
                  <a:schemeClr val="accent2">
                    <a:lumMod val="75000"/>
                  </a:schemeClr>
                </a:solidFill>
                <a:latin typeface="+mn-lt"/>
                <a:ea typeface="+mn-ea"/>
                <a:cs typeface="+mn-cs"/>
              </a:rPr>
              <a:t>You must return this signed form to the school office prior to volunteering at Wheelers Hill Primary School.</a:t>
            </a:r>
          </a:p>
          <a:p>
            <a:pPr algn="ctr" defTabSz="804672">
              <a:spcAft>
                <a:spcPts val="600"/>
              </a:spcAft>
            </a:pPr>
            <a:r>
              <a:rPr lang="en-AU" kern="1200" dirty="0">
                <a:solidFill>
                  <a:schemeClr val="accent2">
                    <a:lumMod val="75000"/>
                  </a:schemeClr>
                </a:solidFill>
                <a:latin typeface="+mn-lt"/>
                <a:ea typeface="+mn-ea"/>
                <a:cs typeface="+mn-cs"/>
              </a:rPr>
              <a:t>Only adults who have a current Working With Children Check and who have also returned this signed acknowledgement are permitted to volunteer at Wheelers Hill Primary School.</a:t>
            </a:r>
          </a:p>
          <a:p>
            <a:pPr algn="ctr" defTabSz="804672">
              <a:spcAft>
                <a:spcPts val="600"/>
              </a:spcAft>
            </a:pPr>
            <a:r>
              <a:rPr lang="en-AU" dirty="0">
                <a:solidFill>
                  <a:schemeClr val="accent2">
                    <a:lumMod val="75000"/>
                  </a:schemeClr>
                </a:solidFill>
              </a:rPr>
              <a:t>This training only needs to be completed once.</a:t>
            </a:r>
            <a:endParaRPr lang="en-AU" kern="1200" dirty="0">
              <a:solidFill>
                <a:schemeClr val="accent2">
                  <a:lumMod val="75000"/>
                </a:schemeClr>
              </a:solidFill>
              <a:latin typeface="+mn-lt"/>
              <a:ea typeface="+mn-ea"/>
              <a:cs typeface="+mn-cs"/>
            </a:endParaRPr>
          </a:p>
          <a:p>
            <a:pPr defTabSz="804672">
              <a:spcAft>
                <a:spcPts val="600"/>
              </a:spcAft>
            </a:pPr>
            <a:endParaRPr lang="en-AU" sz="1584" kern="1200" dirty="0">
              <a:solidFill>
                <a:schemeClr val="tx1"/>
              </a:solidFill>
              <a:latin typeface="+mn-lt"/>
              <a:ea typeface="+mn-ea"/>
              <a:cs typeface="+mn-cs"/>
            </a:endParaRPr>
          </a:p>
          <a:p>
            <a:pPr defTabSz="804672">
              <a:spcAft>
                <a:spcPts val="600"/>
              </a:spcAft>
            </a:pPr>
            <a:r>
              <a:rPr lang="en-AU" sz="1584" kern="1200" dirty="0">
                <a:solidFill>
                  <a:schemeClr val="tx1"/>
                </a:solidFill>
                <a:latin typeface="+mn-lt"/>
                <a:ea typeface="+mn-ea"/>
                <a:cs typeface="+mn-cs"/>
              </a:rPr>
              <a:t>I acknowledge that I have read and understood the mandatory Child Protection Volunteer Induction Training.</a:t>
            </a:r>
          </a:p>
          <a:p>
            <a:pPr defTabSz="804672">
              <a:spcAft>
                <a:spcPts val="600"/>
              </a:spcAft>
            </a:pPr>
            <a:endParaRPr lang="en-AU" sz="1584" kern="1200" dirty="0">
              <a:solidFill>
                <a:schemeClr val="tx1"/>
              </a:solidFill>
              <a:latin typeface="+mn-lt"/>
              <a:ea typeface="+mn-ea"/>
              <a:cs typeface="+mn-cs"/>
            </a:endParaRPr>
          </a:p>
          <a:p>
            <a:pPr defTabSz="804672">
              <a:spcAft>
                <a:spcPts val="600"/>
              </a:spcAft>
            </a:pPr>
            <a:r>
              <a:rPr lang="en-AU" sz="1584" kern="1200" dirty="0">
                <a:solidFill>
                  <a:schemeClr val="tx1"/>
                </a:solidFill>
                <a:latin typeface="+mn-lt"/>
                <a:ea typeface="+mn-ea"/>
                <a:cs typeface="+mn-cs"/>
              </a:rPr>
              <a:t>Volunteer’s name: _____________________________________________________		</a:t>
            </a:r>
            <a:r>
              <a:rPr lang="en-AU" sz="1584" dirty="0"/>
              <a:t>Date: ________</a:t>
            </a:r>
            <a:endParaRPr lang="en-AU" sz="1584" kern="1200" dirty="0">
              <a:solidFill>
                <a:schemeClr val="tx1"/>
              </a:solidFill>
              <a:latin typeface="+mn-lt"/>
              <a:ea typeface="+mn-ea"/>
              <a:cs typeface="+mn-cs"/>
            </a:endParaRPr>
          </a:p>
          <a:p>
            <a:pPr defTabSz="804672">
              <a:spcAft>
                <a:spcPts val="600"/>
              </a:spcAft>
            </a:pPr>
            <a:endParaRPr lang="en-AU" sz="1584" kern="1200" dirty="0">
              <a:solidFill>
                <a:schemeClr val="tx1"/>
              </a:solidFill>
              <a:latin typeface="+mn-lt"/>
              <a:ea typeface="+mn-ea"/>
              <a:cs typeface="+mn-cs"/>
            </a:endParaRPr>
          </a:p>
          <a:p>
            <a:pPr defTabSz="804672">
              <a:spcAft>
                <a:spcPts val="600"/>
              </a:spcAft>
            </a:pPr>
            <a:r>
              <a:rPr lang="en-AU" sz="1584" kern="1200" dirty="0">
                <a:solidFill>
                  <a:schemeClr val="tx1"/>
                </a:solidFill>
                <a:latin typeface="+mn-lt"/>
                <a:ea typeface="+mn-ea"/>
                <a:cs typeface="+mn-cs"/>
              </a:rPr>
              <a:t>Signature: ______________________________________	 	</a:t>
            </a:r>
          </a:p>
          <a:p>
            <a:pPr defTabSz="804672">
              <a:spcAft>
                <a:spcPts val="600"/>
              </a:spcAft>
            </a:pPr>
            <a:endParaRPr lang="en-AU" sz="1584" kern="1200" dirty="0">
              <a:solidFill>
                <a:schemeClr val="tx1"/>
              </a:solidFill>
              <a:latin typeface="+mn-lt"/>
              <a:ea typeface="+mn-ea"/>
              <a:cs typeface="+mn-cs"/>
            </a:endParaRPr>
          </a:p>
          <a:p>
            <a:pPr defTabSz="804672">
              <a:spcAft>
                <a:spcPts val="600"/>
              </a:spcAft>
            </a:pPr>
            <a:r>
              <a:rPr lang="en-AU" sz="1584" kern="1200" dirty="0">
                <a:solidFill>
                  <a:schemeClr val="tx1"/>
                </a:solidFill>
                <a:latin typeface="+mn-lt"/>
                <a:ea typeface="+mn-ea"/>
                <a:cs typeface="+mn-cs"/>
              </a:rPr>
              <a:t>Names of children who attend WHPS: ______________________________________________________</a:t>
            </a:r>
            <a:r>
              <a:rPr lang="en-AU" kern="1200" dirty="0">
                <a:solidFill>
                  <a:schemeClr val="tx1"/>
                </a:solidFill>
                <a:latin typeface="+mn-lt"/>
                <a:ea typeface="+mn-ea"/>
                <a:cs typeface="+mn-cs"/>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AU" sz="1584" kern="1200" dirty="0">
                <a:solidFill>
                  <a:schemeClr val="tx1"/>
                </a:solidFill>
                <a:latin typeface="+mn-lt"/>
                <a:ea typeface="+mn-ea"/>
                <a:cs typeface="+mn-cs"/>
              </a:rPr>
              <a:t>_</a:t>
            </a:r>
            <a:endParaRPr lang="en-AU" dirty="0"/>
          </a:p>
        </p:txBody>
      </p:sp>
    </p:spTree>
    <p:extLst>
      <p:ext uri="{BB962C8B-B14F-4D97-AF65-F5344CB8AC3E}">
        <p14:creationId xmlns:p14="http://schemas.microsoft.com/office/powerpoint/2010/main" val="1081931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02D8-7476-2742-91B0-D0141440F82C}"/>
              </a:ext>
            </a:extLst>
          </p:cNvPr>
          <p:cNvSpPr>
            <a:spLocks noGrp="1"/>
          </p:cNvSpPr>
          <p:nvPr>
            <p:ph type="title"/>
          </p:nvPr>
        </p:nvSpPr>
        <p:spPr>
          <a:xfrm>
            <a:off x="263486" y="238539"/>
            <a:ext cx="10069200" cy="1302025"/>
          </a:xfrm>
        </p:spPr>
        <p:txBody>
          <a:bodyPr>
            <a:normAutofit/>
          </a:bodyPr>
          <a:lstStyle/>
          <a:p>
            <a:r>
              <a:rPr lang="en-US" sz="3200" b="1" dirty="0">
                <a:solidFill>
                  <a:srgbClr val="E26815"/>
                </a:solidFill>
                <a:latin typeface="Arial" panose="020B0604020202020204" pitchFamily="34" charset="0"/>
                <a:cs typeface="Arial" panose="020B0604020202020204" pitchFamily="34" charset="0"/>
              </a:rPr>
              <a:t>In this presentation</a:t>
            </a:r>
          </a:p>
        </p:txBody>
      </p:sp>
      <p:sp>
        <p:nvSpPr>
          <p:cNvPr id="3" name="Content Placeholder 2">
            <a:extLst>
              <a:ext uri="{FF2B5EF4-FFF2-40B4-BE49-F238E27FC236}">
                <a16:creationId xmlns:a16="http://schemas.microsoft.com/office/drawing/2014/main" id="{887044EB-49A5-CE40-9CDC-C6C20F30A1F6}"/>
              </a:ext>
            </a:extLst>
          </p:cNvPr>
          <p:cNvSpPr>
            <a:spLocks noGrp="1"/>
          </p:cNvSpPr>
          <p:nvPr>
            <p:ph idx="1"/>
          </p:nvPr>
        </p:nvSpPr>
        <p:spPr>
          <a:xfrm>
            <a:off x="165012" y="1237279"/>
            <a:ext cx="4711788" cy="4801346"/>
          </a:xfrm>
        </p:spPr>
        <p:txBody>
          <a:bodyPr>
            <a:noAutofit/>
          </a:bodyPr>
          <a:lstStyle/>
          <a:p>
            <a:pPr marL="0" indent="0">
              <a:lnSpc>
                <a:spcPct val="100000"/>
              </a:lnSpc>
              <a:spcBef>
                <a:spcPts val="0"/>
              </a:spcBef>
              <a:spcAft>
                <a:spcPts val="900"/>
              </a:spcAft>
              <a:buNone/>
            </a:pPr>
            <a:r>
              <a:rPr lang="en-AU" sz="2600" b="1" dirty="0">
                <a:latin typeface="Arial" panose="020B0604020202020204" pitchFamily="34" charset="0"/>
                <a:ea typeface="+mn-ea"/>
                <a:cs typeface="Arial" panose="020B0604020202020204" pitchFamily="34" charset="0"/>
              </a:rPr>
              <a:t>Overview of the Child Safe Standards </a:t>
            </a:r>
          </a:p>
          <a:p>
            <a:pPr>
              <a:lnSpc>
                <a:spcPct val="100000"/>
              </a:lnSpc>
              <a:spcBef>
                <a:spcPts val="0"/>
              </a:spcBef>
              <a:spcAft>
                <a:spcPts val="900"/>
              </a:spcAft>
            </a:pPr>
            <a:r>
              <a:rPr lang="en-US" sz="2400" dirty="0">
                <a:latin typeface="Arial" panose="020B0604020202020204" pitchFamily="34" charset="0"/>
                <a:cs typeface="Arial" panose="020B0604020202020204" pitchFamily="34" charset="0"/>
              </a:rPr>
              <a:t>Definitions: child safety and child abuse </a:t>
            </a:r>
          </a:p>
          <a:p>
            <a:pPr>
              <a:lnSpc>
                <a:spcPct val="100000"/>
              </a:lnSpc>
              <a:spcBef>
                <a:spcPts val="0"/>
              </a:spcBef>
              <a:spcAft>
                <a:spcPts val="900"/>
              </a:spcAft>
            </a:pPr>
            <a:r>
              <a:rPr lang="en-US" sz="2400" dirty="0">
                <a:latin typeface="Arial" panose="020B0604020202020204" pitchFamily="34" charset="0"/>
                <a:cs typeface="Arial" panose="020B0604020202020204" pitchFamily="34" charset="0"/>
              </a:rPr>
              <a:t>Why child safety is so important</a:t>
            </a:r>
          </a:p>
          <a:p>
            <a:pPr>
              <a:lnSpc>
                <a:spcPct val="100000"/>
              </a:lnSpc>
              <a:spcBef>
                <a:spcPts val="0"/>
              </a:spcBef>
              <a:spcAft>
                <a:spcPts val="900"/>
              </a:spcAft>
            </a:pPr>
            <a:r>
              <a:rPr lang="en-US" sz="2400" dirty="0"/>
              <a:t>Victoria’s Child Safe Standards</a:t>
            </a:r>
            <a:endParaRPr lang="en-US" sz="2400" dirty="0">
              <a:latin typeface="Arial" panose="020B0604020202020204" pitchFamily="34" charset="0"/>
              <a:cs typeface="Arial" panose="020B0604020202020204" pitchFamily="34" charset="0"/>
            </a:endParaRPr>
          </a:p>
          <a:p>
            <a:pPr marL="0" indent="0">
              <a:lnSpc>
                <a:spcPct val="100000"/>
              </a:lnSpc>
              <a:spcBef>
                <a:spcPts val="0"/>
              </a:spcBef>
              <a:spcAft>
                <a:spcPts val="900"/>
              </a:spcAft>
              <a:buNone/>
            </a:pPr>
            <a:endParaRPr lang="en-US" sz="2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D6FB3A0-BE3A-44C4-ABA7-69562417D5A4}"/>
              </a:ext>
            </a:extLst>
          </p:cNvPr>
          <p:cNvSpPr txBox="1"/>
          <p:nvPr/>
        </p:nvSpPr>
        <p:spPr>
          <a:xfrm>
            <a:off x="4989722" y="1233002"/>
            <a:ext cx="6478379" cy="4801314"/>
          </a:xfrm>
          <a:prstGeom prst="rect">
            <a:avLst/>
          </a:prstGeom>
          <a:noFill/>
        </p:spPr>
        <p:txBody>
          <a:bodyPr wrap="square">
            <a:spAutoFit/>
          </a:bodyPr>
          <a:lstStyle/>
          <a:p>
            <a:pPr>
              <a:spcAft>
                <a:spcPts val="900"/>
              </a:spcAft>
            </a:pPr>
            <a:r>
              <a:rPr lang="en-AU" sz="2600" b="1" dirty="0">
                <a:latin typeface="Arial" panose="020B0604020202020204" pitchFamily="34" charset="0"/>
                <a:cs typeface="Arial" panose="020B0604020202020204" pitchFamily="34" charset="0"/>
              </a:rPr>
              <a:t>Volunteer responsibilities to keep students safe and our school’s child safety policies and procedures </a:t>
            </a:r>
            <a:endParaRPr lang="en-AU" sz="2600" dirty="0">
              <a:latin typeface="Arial" panose="020B0604020202020204" pitchFamily="34" charset="0"/>
              <a:cs typeface="Arial" panose="020B0604020202020204" pitchFamily="34" charset="0"/>
            </a:endParaRPr>
          </a:p>
          <a:p>
            <a:pPr marL="342900"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Volunteers Policy</a:t>
            </a:r>
          </a:p>
          <a:p>
            <a:pPr marL="342900"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Child Safety and Wellbeing Policy</a:t>
            </a:r>
          </a:p>
          <a:p>
            <a:pPr marL="342900"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Child Safety Code of Conduct</a:t>
            </a:r>
          </a:p>
          <a:p>
            <a:pPr marL="342900" lvl="1"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Responding to incidents, disclosures </a:t>
            </a:r>
            <a:br>
              <a:rPr lang="en-AU" sz="2600" dirty="0">
                <a:latin typeface="Arial" panose="020B0604020202020204" pitchFamily="34" charset="0"/>
                <a:cs typeface="Arial" panose="020B0604020202020204" pitchFamily="34" charset="0"/>
              </a:rPr>
            </a:br>
            <a:r>
              <a:rPr lang="en-AU" sz="2600" dirty="0">
                <a:latin typeface="Arial" panose="020B0604020202020204" pitchFamily="34" charset="0"/>
                <a:cs typeface="Arial" panose="020B0604020202020204" pitchFamily="34" charset="0"/>
              </a:rPr>
              <a:t>and suspicions of child abuse</a:t>
            </a:r>
          </a:p>
          <a:p>
            <a:pPr marL="342900" lvl="1"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Information sharing obligations for volunteers</a:t>
            </a:r>
          </a:p>
          <a:p>
            <a:pPr marL="342900"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Record keeping </a:t>
            </a:r>
          </a:p>
        </p:txBody>
      </p:sp>
    </p:spTree>
    <p:extLst>
      <p:ext uri="{BB962C8B-B14F-4D97-AF65-F5344CB8AC3E}">
        <p14:creationId xmlns:p14="http://schemas.microsoft.com/office/powerpoint/2010/main" val="3083952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F554-1A23-4CAD-BDC7-953218764DC4}"/>
              </a:ext>
            </a:extLst>
          </p:cNvPr>
          <p:cNvSpPr>
            <a:spLocks noGrp="1"/>
          </p:cNvSpPr>
          <p:nvPr>
            <p:ph type="title"/>
          </p:nvPr>
        </p:nvSpPr>
        <p:spPr>
          <a:xfrm>
            <a:off x="233566" y="238539"/>
            <a:ext cx="10069200" cy="1302025"/>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Definitions: Child safety and child abuse</a:t>
            </a:r>
          </a:p>
        </p:txBody>
      </p:sp>
      <p:sp>
        <p:nvSpPr>
          <p:cNvPr id="3" name="Content Placeholder 2">
            <a:extLst>
              <a:ext uri="{FF2B5EF4-FFF2-40B4-BE49-F238E27FC236}">
                <a16:creationId xmlns:a16="http://schemas.microsoft.com/office/drawing/2014/main" id="{12784AF9-90F1-420C-8373-0F9BD0B09A1F}"/>
              </a:ext>
            </a:extLst>
          </p:cNvPr>
          <p:cNvSpPr>
            <a:spLocks noGrp="1"/>
          </p:cNvSpPr>
          <p:nvPr>
            <p:ph idx="1"/>
          </p:nvPr>
        </p:nvSpPr>
        <p:spPr>
          <a:xfrm>
            <a:off x="288233" y="1281746"/>
            <a:ext cx="5048265" cy="4932984"/>
          </a:xfrm>
        </p:spPr>
        <p:txBody>
          <a:bodyPr>
            <a:normAutofit/>
          </a:bodyPr>
          <a:lstStyle/>
          <a:p>
            <a:pPr marL="0" indent="0" algn="l">
              <a:buNone/>
            </a:pPr>
            <a:r>
              <a:rPr lang="en-AU" b="1" dirty="0">
                <a:latin typeface="Arial" panose="020B0604020202020204" pitchFamily="34" charset="0"/>
                <a:cs typeface="Arial" panose="020B0604020202020204" pitchFamily="34" charset="0"/>
              </a:rPr>
              <a:t>Child safety</a:t>
            </a:r>
          </a:p>
          <a:p>
            <a:pPr marL="0" indent="0" algn="l">
              <a:buNone/>
            </a:pPr>
            <a:r>
              <a:rPr lang="en-AU" sz="2400" dirty="0">
                <a:latin typeface="Arial" panose="020B0604020202020204" pitchFamily="34" charset="0"/>
                <a:cs typeface="Arial" panose="020B0604020202020204" pitchFamily="34" charset="0"/>
              </a:rPr>
              <a:t>Child safety includes matters related to protecting all children from child abuse, managing the risk of child abuse, providing support to a child at risk of child abuse, and responding to suspicions, incidents, disclosures or allegations of child abuse</a:t>
            </a:r>
          </a:p>
        </p:txBody>
      </p:sp>
      <p:sp>
        <p:nvSpPr>
          <p:cNvPr id="6" name="Content Placeholder 2">
            <a:extLst>
              <a:ext uri="{FF2B5EF4-FFF2-40B4-BE49-F238E27FC236}">
                <a16:creationId xmlns:a16="http://schemas.microsoft.com/office/drawing/2014/main" id="{524A8617-57F8-4B5C-B089-AFF507A53F39}"/>
              </a:ext>
            </a:extLst>
          </p:cNvPr>
          <p:cNvSpPr txBox="1">
            <a:spLocks/>
          </p:cNvSpPr>
          <p:nvPr/>
        </p:nvSpPr>
        <p:spPr>
          <a:xfrm>
            <a:off x="5762142" y="1281746"/>
            <a:ext cx="5210658" cy="47500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AU" b="1" dirty="0">
                <a:latin typeface="Arial" panose="020B0604020202020204" pitchFamily="34" charset="0"/>
                <a:cs typeface="Arial" panose="020B0604020202020204" pitchFamily="34" charset="0"/>
              </a:rPr>
              <a:t>Child abuse</a:t>
            </a:r>
          </a:p>
          <a:p>
            <a:pPr marL="0" indent="0">
              <a:buFont typeface="Arial"/>
              <a:buNone/>
            </a:pPr>
            <a:r>
              <a:rPr lang="en-AU" sz="2400" dirty="0">
                <a:latin typeface="Arial" panose="020B0604020202020204" pitchFamily="34" charset="0"/>
                <a:cs typeface="Arial" panose="020B0604020202020204" pitchFamily="34" charset="0"/>
              </a:rPr>
              <a:t>Child abuse includes:</a:t>
            </a:r>
          </a:p>
          <a:p>
            <a:pPr marL="360363" indent="-360363">
              <a:buFont typeface="Arial"/>
              <a:buAutoNum type="alphaLcParenR"/>
            </a:pPr>
            <a:r>
              <a:rPr lang="en-AU" sz="2400" dirty="0">
                <a:latin typeface="Arial" panose="020B0604020202020204" pitchFamily="34" charset="0"/>
                <a:cs typeface="Arial" panose="020B0604020202020204" pitchFamily="34" charset="0"/>
              </a:rPr>
              <a:t>any act committed against a child involving:</a:t>
            </a:r>
          </a:p>
          <a:p>
            <a:pPr lvl="1"/>
            <a:r>
              <a:rPr lang="en-AU" dirty="0">
                <a:latin typeface="Arial" panose="020B0604020202020204" pitchFamily="34" charset="0"/>
                <a:cs typeface="Arial" panose="020B0604020202020204" pitchFamily="34" charset="0"/>
              </a:rPr>
              <a:t>a sexual offence</a:t>
            </a:r>
          </a:p>
          <a:p>
            <a:pPr lvl="1"/>
            <a:r>
              <a:rPr lang="en-AU" dirty="0">
                <a:latin typeface="Arial" panose="020B0604020202020204" pitchFamily="34" charset="0"/>
                <a:cs typeface="Arial" panose="020B0604020202020204" pitchFamily="34" charset="0"/>
              </a:rPr>
              <a:t>grooming</a:t>
            </a:r>
          </a:p>
          <a:p>
            <a:pPr marL="0" indent="0">
              <a:buNone/>
            </a:pPr>
            <a:r>
              <a:rPr lang="en-AU" sz="2400" dirty="0">
                <a:latin typeface="Arial" panose="020B0604020202020204" pitchFamily="34" charset="0"/>
                <a:cs typeface="Arial" panose="020B0604020202020204" pitchFamily="34" charset="0"/>
              </a:rPr>
              <a:t>b) the infliction, on a child, of</a:t>
            </a:r>
          </a:p>
          <a:p>
            <a:pPr marL="630238"/>
            <a:r>
              <a:rPr lang="en-AU" sz="2400" dirty="0">
                <a:latin typeface="Arial" panose="020B0604020202020204" pitchFamily="34" charset="0"/>
                <a:cs typeface="Arial" panose="020B0604020202020204" pitchFamily="34" charset="0"/>
              </a:rPr>
              <a:t>physical violence</a:t>
            </a:r>
          </a:p>
          <a:p>
            <a:pPr marL="630238"/>
            <a:r>
              <a:rPr lang="en-AU" sz="2400" dirty="0">
                <a:latin typeface="Arial" panose="020B0604020202020204" pitchFamily="34" charset="0"/>
                <a:cs typeface="Arial" panose="020B0604020202020204" pitchFamily="34" charset="0"/>
              </a:rPr>
              <a:t>serious emotional or psychological harm</a:t>
            </a:r>
          </a:p>
          <a:p>
            <a:pPr marL="360363" indent="-360363">
              <a:buNone/>
            </a:pPr>
            <a:r>
              <a:rPr lang="en-AU" sz="2400" dirty="0">
                <a:latin typeface="Arial" panose="020B0604020202020204" pitchFamily="34" charset="0"/>
                <a:cs typeface="Arial" panose="020B0604020202020204" pitchFamily="34" charset="0"/>
              </a:rPr>
              <a:t>c) the serious neglect of a child</a:t>
            </a:r>
          </a:p>
        </p:txBody>
      </p:sp>
      <p:sp>
        <p:nvSpPr>
          <p:cNvPr id="5" name="TextBox 4">
            <a:extLst>
              <a:ext uri="{FF2B5EF4-FFF2-40B4-BE49-F238E27FC236}">
                <a16:creationId xmlns:a16="http://schemas.microsoft.com/office/drawing/2014/main" id="{7A1E814E-E181-4975-AF78-200E6F17971A}"/>
              </a:ext>
            </a:extLst>
          </p:cNvPr>
          <p:cNvSpPr txBox="1"/>
          <p:nvPr/>
        </p:nvSpPr>
        <p:spPr>
          <a:xfrm>
            <a:off x="205309" y="6031753"/>
            <a:ext cx="10636624" cy="707886"/>
          </a:xfrm>
          <a:prstGeom prst="rect">
            <a:avLst/>
          </a:prstGeom>
          <a:noFill/>
        </p:spPr>
        <p:txBody>
          <a:bodyPr wrap="square" rtlCol="0">
            <a:spAutoFit/>
          </a:bodyPr>
          <a:lstStyle/>
          <a:p>
            <a:pPr lvl="0"/>
            <a:r>
              <a:rPr lang="en-AU" sz="2000" dirty="0">
                <a:latin typeface="Arial" panose="020B0604020202020204" pitchFamily="34" charset="0"/>
                <a:cs typeface="Arial" panose="020B0604020202020204" pitchFamily="34" charset="0"/>
              </a:rPr>
              <a:t>Further information on child abuse, including physical and behavioural indicators of abuse, is available on the department’s PROTECT website at </a:t>
            </a:r>
            <a:r>
              <a:rPr lang="en-AU"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Identify child abuse  </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235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E01E-5EDA-45AB-8F1C-D6F88C745FEB}"/>
              </a:ext>
            </a:extLst>
          </p:cNvPr>
          <p:cNvSpPr>
            <a:spLocks noGrp="1"/>
          </p:cNvSpPr>
          <p:nvPr>
            <p:ph type="title"/>
          </p:nvPr>
        </p:nvSpPr>
        <p:spPr/>
        <p:txBody>
          <a:bodyPr>
            <a:normAutofit/>
          </a:bodyPr>
          <a:lstStyle/>
          <a:p>
            <a:r>
              <a:rPr lang="en-AU" sz="3200" dirty="0"/>
              <a:t>Why child safety is so important</a:t>
            </a:r>
          </a:p>
        </p:txBody>
      </p:sp>
      <p:sp>
        <p:nvSpPr>
          <p:cNvPr id="3" name="Content Placeholder 2">
            <a:extLst>
              <a:ext uri="{FF2B5EF4-FFF2-40B4-BE49-F238E27FC236}">
                <a16:creationId xmlns:a16="http://schemas.microsoft.com/office/drawing/2014/main" id="{087DCE0A-3950-4FEB-B9F3-F95A5B80D1BA}"/>
              </a:ext>
            </a:extLst>
          </p:cNvPr>
          <p:cNvSpPr>
            <a:spLocks noGrp="1"/>
          </p:cNvSpPr>
          <p:nvPr>
            <p:ph idx="1"/>
          </p:nvPr>
        </p:nvSpPr>
        <p:spPr>
          <a:xfrm>
            <a:off x="364434" y="1531591"/>
            <a:ext cx="10069200" cy="4352400"/>
          </a:xfrm>
        </p:spPr>
        <p:txBody>
          <a:bodyPr/>
          <a:lstStyle/>
          <a:p>
            <a:r>
              <a:rPr lang="en-AU" dirty="0"/>
              <a:t>Our school is committed to the safety and wellbeing of all children. We want children attending our school to be safe, happy and respected.</a:t>
            </a:r>
          </a:p>
          <a:p>
            <a:r>
              <a:rPr lang="en-AU" dirty="0"/>
              <a:t>The Child Safe Standards recognise that all children are vulnerable.</a:t>
            </a:r>
          </a:p>
          <a:p>
            <a:r>
              <a:rPr lang="en-AU" dirty="0"/>
              <a:t>The Child Safe Standards require schools to </a:t>
            </a:r>
            <a:r>
              <a:rPr lang="en-AU" b="1" dirty="0"/>
              <a:t>take steps to prevent child abuse </a:t>
            </a:r>
            <a:r>
              <a:rPr lang="en-AU" dirty="0"/>
              <a:t>and </a:t>
            </a:r>
            <a:r>
              <a:rPr lang="en-AU" b="1" dirty="0"/>
              <a:t>build a culture of child safety</a:t>
            </a:r>
            <a:r>
              <a:rPr lang="en-AU" dirty="0"/>
              <a:t>. </a:t>
            </a:r>
          </a:p>
          <a:p>
            <a:r>
              <a:rPr lang="en-AU" dirty="0"/>
              <a:t>Schools cannot assume that child abuse does not and cannot happen within their school or school community.</a:t>
            </a:r>
          </a:p>
        </p:txBody>
      </p:sp>
    </p:spTree>
    <p:extLst>
      <p:ext uri="{BB962C8B-B14F-4D97-AF65-F5344CB8AC3E}">
        <p14:creationId xmlns:p14="http://schemas.microsoft.com/office/powerpoint/2010/main" val="367200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A835CE-B8FB-4B94-A3D0-DD0B236CBC50}"/>
              </a:ext>
            </a:extLst>
          </p:cNvPr>
          <p:cNvSpPr>
            <a:spLocks noGrp="1"/>
          </p:cNvSpPr>
          <p:nvPr>
            <p:ph type="title"/>
          </p:nvPr>
        </p:nvSpPr>
        <p:spPr/>
        <p:txBody>
          <a:bodyPr>
            <a:normAutofit/>
          </a:bodyPr>
          <a:lstStyle/>
          <a:p>
            <a:r>
              <a:rPr lang="en-AU" sz="3200" dirty="0">
                <a:solidFill>
                  <a:srgbClr val="E46F21"/>
                </a:solidFill>
              </a:rPr>
              <a:t>Victoria’s Child Safe Standards</a:t>
            </a:r>
          </a:p>
        </p:txBody>
      </p:sp>
      <p:sp>
        <p:nvSpPr>
          <p:cNvPr id="12" name="Content Placeholder 11">
            <a:extLst>
              <a:ext uri="{FF2B5EF4-FFF2-40B4-BE49-F238E27FC236}">
                <a16:creationId xmlns:a16="http://schemas.microsoft.com/office/drawing/2014/main" id="{46A1C903-917F-4754-8F22-7C63E99ED0F5}"/>
              </a:ext>
            </a:extLst>
          </p:cNvPr>
          <p:cNvSpPr>
            <a:spLocks noGrp="1"/>
          </p:cNvSpPr>
          <p:nvPr>
            <p:ph idx="1"/>
          </p:nvPr>
        </p:nvSpPr>
        <p:spPr>
          <a:xfrm>
            <a:off x="431802" y="1117600"/>
            <a:ext cx="5856816" cy="4837568"/>
          </a:xfrm>
        </p:spPr>
        <p:txBody>
          <a:bodyPr>
            <a:noAutofit/>
          </a:bodyPr>
          <a:lstStyle/>
          <a:p>
            <a:r>
              <a:rPr lang="en-AU" sz="1800" b="1" dirty="0"/>
              <a:t>Child Safe Standard 1 </a:t>
            </a:r>
            <a:r>
              <a:rPr lang="en-AU" sz="1800" dirty="0"/>
              <a:t>– Establish a culturally safe environment in which the diverse and unique identities and experiences of Aboriginal children and young people are respected and valued.</a:t>
            </a:r>
          </a:p>
          <a:p>
            <a:r>
              <a:rPr lang="en-AU" sz="1800" b="1" dirty="0"/>
              <a:t>Child Safe Standard 2</a:t>
            </a:r>
            <a:r>
              <a:rPr lang="en-AU" sz="1800" dirty="0"/>
              <a:t> – Ensure that child safety and wellbeing are embedded in school leadership, governance and culture.</a:t>
            </a:r>
          </a:p>
          <a:p>
            <a:r>
              <a:rPr lang="en-AU" sz="1800" b="1" dirty="0"/>
              <a:t>Child Safe Standard 3</a:t>
            </a:r>
            <a:r>
              <a:rPr lang="en-AU" sz="1800" dirty="0"/>
              <a:t> – Children and young people are empowered about their rights, participate in decisions affecting them and are taken seriously.</a:t>
            </a:r>
          </a:p>
          <a:p>
            <a:r>
              <a:rPr lang="en-AU" sz="1800" b="1" dirty="0"/>
              <a:t>Child Safe Standard 4</a:t>
            </a:r>
            <a:r>
              <a:rPr lang="en-AU" sz="1800" dirty="0"/>
              <a:t> – Families and communities are informed and involved in promoting child safety and wellbeing.	</a:t>
            </a:r>
          </a:p>
          <a:p>
            <a:r>
              <a:rPr lang="en-AU" sz="1800" b="1" dirty="0"/>
              <a:t>Child Safe Standard 5 </a:t>
            </a:r>
            <a:r>
              <a:rPr lang="en-AU" sz="1800" dirty="0"/>
              <a:t>– Equity is upheld and diverse needs are respected in policy and practice.</a:t>
            </a:r>
          </a:p>
          <a:p>
            <a:r>
              <a:rPr lang="en-AU" sz="1800" b="1" dirty="0"/>
              <a:t>Child Safe Standard 6</a:t>
            </a:r>
            <a:r>
              <a:rPr lang="en-AU" sz="1800" dirty="0"/>
              <a:t> – People working with children and young people are suitable and supported to reflect child safety and wellbeing values in practice.</a:t>
            </a:r>
          </a:p>
        </p:txBody>
      </p:sp>
      <p:sp>
        <p:nvSpPr>
          <p:cNvPr id="15" name="Content Placeholder 14">
            <a:extLst>
              <a:ext uri="{FF2B5EF4-FFF2-40B4-BE49-F238E27FC236}">
                <a16:creationId xmlns:a16="http://schemas.microsoft.com/office/drawing/2014/main" id="{605CE633-5228-46F0-A576-CA684C7BEB3F}"/>
              </a:ext>
            </a:extLst>
          </p:cNvPr>
          <p:cNvSpPr>
            <a:spLocks noGrp="1"/>
          </p:cNvSpPr>
          <p:nvPr>
            <p:ph sz="quarter" idx="10"/>
          </p:nvPr>
        </p:nvSpPr>
        <p:spPr>
          <a:xfrm>
            <a:off x="6288618" y="1117600"/>
            <a:ext cx="5903383" cy="4837568"/>
          </a:xfrm>
        </p:spPr>
        <p:txBody>
          <a:bodyPr>
            <a:noAutofit/>
          </a:bodyPr>
          <a:lstStyle/>
          <a:p>
            <a:r>
              <a:rPr lang="en-AU" sz="1800" b="1" dirty="0"/>
              <a:t>Child Safe Standard 7 </a:t>
            </a:r>
            <a:r>
              <a:rPr lang="en-AU" sz="1800" dirty="0"/>
              <a:t>– Ensure that processes for complaints and concerns are child focused.</a:t>
            </a:r>
          </a:p>
          <a:p>
            <a:r>
              <a:rPr lang="en-AU" sz="1800" b="1" dirty="0"/>
              <a:t>Child Safe Standard 8 </a:t>
            </a:r>
            <a:r>
              <a:rPr lang="en-AU" sz="1800" dirty="0"/>
              <a:t>– Staff and volunteers are equipped with the knowledge, skills and awareness to keep children and young people safe through ongoing education and training.</a:t>
            </a:r>
          </a:p>
          <a:p>
            <a:r>
              <a:rPr lang="en-AU" sz="1800" b="1" dirty="0"/>
              <a:t>Child Safe Standard 9 </a:t>
            </a:r>
            <a:r>
              <a:rPr lang="en-AU" sz="1800" dirty="0"/>
              <a:t>– Physical and online environments promote safety and wellbeing while minimising the opportunity for children and young people to be harmed.</a:t>
            </a:r>
          </a:p>
          <a:p>
            <a:r>
              <a:rPr lang="en-AU" sz="1800" b="1" dirty="0"/>
              <a:t>Child Safe Standard 10 </a:t>
            </a:r>
            <a:r>
              <a:rPr lang="en-AU" sz="1800" dirty="0"/>
              <a:t>– Implementation of the Child Safe Standards is regularly reviewed and improved.</a:t>
            </a:r>
          </a:p>
          <a:p>
            <a:r>
              <a:rPr lang="en-AU" sz="1800" b="1" dirty="0"/>
              <a:t>Child Safe Standard 11 </a:t>
            </a:r>
            <a:r>
              <a:rPr lang="en-AU" sz="1800" dirty="0"/>
              <a:t>– Policies and procedures that document how schools are safe for children, young people and students.</a:t>
            </a:r>
          </a:p>
          <a:p>
            <a:r>
              <a:rPr lang="en-AU" sz="1800" dirty="0"/>
              <a:t>Ministerial Order 1359 provides the framework for child safety in schools.</a:t>
            </a:r>
          </a:p>
        </p:txBody>
      </p:sp>
    </p:spTree>
    <p:extLst>
      <p:ext uri="{BB962C8B-B14F-4D97-AF65-F5344CB8AC3E}">
        <p14:creationId xmlns:p14="http://schemas.microsoft.com/office/powerpoint/2010/main" val="4226214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D803E-2F9F-4FDC-9E75-B339B48C61A9}"/>
              </a:ext>
            </a:extLst>
          </p:cNvPr>
          <p:cNvSpPr>
            <a:spLocks noGrp="1"/>
          </p:cNvSpPr>
          <p:nvPr>
            <p:ph type="ctrTitle"/>
          </p:nvPr>
        </p:nvSpPr>
        <p:spPr>
          <a:xfrm>
            <a:off x="373223" y="1530386"/>
            <a:ext cx="8284745" cy="2576919"/>
          </a:xfrm>
        </p:spPr>
        <p:txBody>
          <a:bodyPr>
            <a:normAutofit/>
          </a:bodyPr>
          <a:lstStyle/>
          <a:p>
            <a:pPr>
              <a:spcAft>
                <a:spcPts val="900"/>
              </a:spcAft>
            </a:pPr>
            <a:r>
              <a:rPr lang="en-AU" sz="4400" b="1" dirty="0">
                <a:latin typeface="Arial" panose="020B0604020202020204" pitchFamily="34" charset="0"/>
                <a:cs typeface="Arial" panose="020B0604020202020204" pitchFamily="34" charset="0"/>
              </a:rPr>
              <a:t>Volunteer responsibilities to keep students safe and our school’s child safety policies and procedures </a:t>
            </a:r>
          </a:p>
        </p:txBody>
      </p:sp>
    </p:spTree>
    <p:extLst>
      <p:ext uri="{BB962C8B-B14F-4D97-AF65-F5344CB8AC3E}">
        <p14:creationId xmlns:p14="http://schemas.microsoft.com/office/powerpoint/2010/main" val="3163303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33D55-952E-418D-86E1-8ADA419F57EE}"/>
              </a:ext>
            </a:extLst>
          </p:cNvPr>
          <p:cNvSpPr>
            <a:spLocks noGrp="1"/>
          </p:cNvSpPr>
          <p:nvPr>
            <p:ph type="title"/>
          </p:nvPr>
        </p:nvSpPr>
        <p:spPr/>
        <p:txBody>
          <a:bodyPr>
            <a:normAutofit/>
          </a:bodyPr>
          <a:lstStyle/>
          <a:p>
            <a:r>
              <a:rPr lang="en-AU" sz="3200" dirty="0">
                <a:solidFill>
                  <a:srgbClr val="E26815"/>
                </a:solidFill>
              </a:rPr>
              <a:t>Volunteer responsibilities to keep students safe</a:t>
            </a:r>
            <a:endParaRPr lang="en-AU" sz="3200" dirty="0"/>
          </a:p>
        </p:txBody>
      </p:sp>
      <p:sp>
        <p:nvSpPr>
          <p:cNvPr id="2" name="Subtitle 1">
            <a:extLst>
              <a:ext uri="{FF2B5EF4-FFF2-40B4-BE49-F238E27FC236}">
                <a16:creationId xmlns:a16="http://schemas.microsoft.com/office/drawing/2014/main" id="{255DCA72-AF82-4823-A539-A6540DFF0F8B}"/>
              </a:ext>
            </a:extLst>
          </p:cNvPr>
          <p:cNvSpPr>
            <a:spLocks noGrp="1"/>
          </p:cNvSpPr>
          <p:nvPr>
            <p:ph idx="1"/>
          </p:nvPr>
        </p:nvSpPr>
        <p:spPr>
          <a:xfrm>
            <a:off x="288234" y="1272139"/>
            <a:ext cx="10455966" cy="5114374"/>
          </a:xfrm>
        </p:spPr>
        <p:txBody>
          <a:bodyPr>
            <a:noAutofit/>
          </a:bodyPr>
          <a:lstStyle/>
          <a:p>
            <a:r>
              <a:rPr lang="en-AU" sz="2600" dirty="0"/>
              <a:t>Volunteers make a valuable contribution to our school community and have responsibilities to keep students safe in our school environments.</a:t>
            </a:r>
          </a:p>
          <a:p>
            <a:r>
              <a:rPr lang="en-AU" sz="2600" dirty="0"/>
              <a:t>Our school has developed policies and procedures to keep children safe and to make sure we respond to any concerns.</a:t>
            </a:r>
          </a:p>
          <a:p>
            <a:r>
              <a:rPr lang="en-AU" sz="2600" dirty="0"/>
              <a:t>Volunteers must be familiar with and follow our school’s:</a:t>
            </a:r>
          </a:p>
          <a:p>
            <a:pPr lvl="1"/>
            <a:r>
              <a:rPr lang="en-AU" sz="2600" dirty="0"/>
              <a:t>Volunteers Policy </a:t>
            </a:r>
          </a:p>
          <a:p>
            <a:pPr lvl="1"/>
            <a:r>
              <a:rPr lang="en-AU" sz="2600" dirty="0"/>
              <a:t>Child Safety Code of Conduct</a:t>
            </a:r>
          </a:p>
          <a:p>
            <a:pPr lvl="1"/>
            <a:r>
              <a:rPr lang="en-AU" sz="2600" dirty="0"/>
              <a:t>Child Safety and Wellbeing Policy</a:t>
            </a:r>
          </a:p>
          <a:p>
            <a:pPr lvl="1"/>
            <a:r>
              <a:rPr lang="en-AU" sz="2600" dirty="0"/>
              <a:t>Procedures for responding to incidents, disclosures and suspicions of child abuse</a:t>
            </a:r>
          </a:p>
          <a:p>
            <a:endParaRPr lang="en-AU" dirty="0"/>
          </a:p>
          <a:p>
            <a:endParaRPr lang="en-AU" dirty="0"/>
          </a:p>
        </p:txBody>
      </p:sp>
    </p:spTree>
    <p:extLst>
      <p:ext uri="{BB962C8B-B14F-4D97-AF65-F5344CB8AC3E}">
        <p14:creationId xmlns:p14="http://schemas.microsoft.com/office/powerpoint/2010/main" val="1037243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2C33-E16F-4D8B-876B-38AC3BB96078}"/>
              </a:ext>
            </a:extLst>
          </p:cNvPr>
          <p:cNvSpPr>
            <a:spLocks noGrp="1"/>
          </p:cNvSpPr>
          <p:nvPr>
            <p:ph type="title"/>
          </p:nvPr>
        </p:nvSpPr>
        <p:spPr/>
        <p:txBody>
          <a:bodyPr>
            <a:normAutofit/>
          </a:bodyPr>
          <a:lstStyle/>
          <a:p>
            <a:r>
              <a:rPr lang="en-AU" sz="3200" dirty="0">
                <a:solidFill>
                  <a:srgbClr val="E26815"/>
                </a:solidFill>
              </a:rPr>
              <a:t>Volunteers Policy</a:t>
            </a:r>
          </a:p>
        </p:txBody>
      </p:sp>
      <p:sp>
        <p:nvSpPr>
          <p:cNvPr id="3" name="Content Placeholder 2">
            <a:extLst>
              <a:ext uri="{FF2B5EF4-FFF2-40B4-BE49-F238E27FC236}">
                <a16:creationId xmlns:a16="http://schemas.microsoft.com/office/drawing/2014/main" id="{94B78C9F-6266-4DF7-B29C-8502233C7C8E}"/>
              </a:ext>
            </a:extLst>
          </p:cNvPr>
          <p:cNvSpPr>
            <a:spLocks noGrp="1"/>
          </p:cNvSpPr>
          <p:nvPr>
            <p:ph idx="1"/>
          </p:nvPr>
        </p:nvSpPr>
        <p:spPr>
          <a:xfrm>
            <a:off x="288234" y="893575"/>
            <a:ext cx="10440726" cy="5725886"/>
          </a:xfrm>
        </p:spPr>
        <p:txBody>
          <a:bodyPr>
            <a:noAutofit/>
          </a:bodyPr>
          <a:lstStyle/>
          <a:p>
            <a:pPr marL="0" indent="0">
              <a:lnSpc>
                <a:spcPct val="100000"/>
              </a:lnSpc>
              <a:spcBef>
                <a:spcPts val="600"/>
              </a:spcBef>
              <a:spcAft>
                <a:spcPts val="600"/>
              </a:spcAft>
              <a:buNone/>
            </a:pPr>
            <a:r>
              <a:rPr lang="en-AU" sz="2400" dirty="0"/>
              <a:t>Our school’s </a:t>
            </a:r>
            <a:r>
              <a:rPr lang="en-AU" sz="2400" b="1" dirty="0">
                <a:solidFill>
                  <a:srgbClr val="0B0C1D"/>
                </a:solidFill>
              </a:rPr>
              <a:t>Volunteers Policy </a:t>
            </a:r>
            <a:r>
              <a:rPr lang="en-AU" sz="2400" dirty="0"/>
              <a:t>sets out the procedures to make sure that volunteers are suitable to work with children and can make a positive contribution to our school community. The policy outlines:</a:t>
            </a:r>
          </a:p>
          <a:p>
            <a:pPr>
              <a:lnSpc>
                <a:spcPct val="100000"/>
              </a:lnSpc>
              <a:spcBef>
                <a:spcPts val="600"/>
              </a:spcBef>
              <a:spcAft>
                <a:spcPts val="600"/>
              </a:spcAft>
            </a:pPr>
            <a:r>
              <a:rPr lang="en-AU" sz="2400" dirty="0"/>
              <a:t>Suitability checks required for volunteers which usually include:</a:t>
            </a:r>
          </a:p>
          <a:p>
            <a:pPr lvl="1">
              <a:lnSpc>
                <a:spcPct val="100000"/>
              </a:lnSpc>
              <a:spcBef>
                <a:spcPts val="600"/>
              </a:spcBef>
              <a:spcAft>
                <a:spcPts val="600"/>
              </a:spcAft>
            </a:pPr>
            <a:r>
              <a:rPr lang="en-AU" dirty="0"/>
              <a:t>Working with Children (WWC) Clearance</a:t>
            </a:r>
          </a:p>
          <a:p>
            <a:pPr lvl="1">
              <a:lnSpc>
                <a:spcPct val="100000"/>
              </a:lnSpc>
              <a:spcBef>
                <a:spcPts val="600"/>
              </a:spcBef>
              <a:spcAft>
                <a:spcPts val="600"/>
              </a:spcAft>
            </a:pPr>
            <a:r>
              <a:rPr lang="en-AU" dirty="0"/>
              <a:t>other suitability checks which may be needed based on the volunteer role, such as references, proof of identity, qualifications and work history involving children</a:t>
            </a:r>
          </a:p>
          <a:p>
            <a:pPr marL="228600" lvl="1">
              <a:lnSpc>
                <a:spcPct val="100000"/>
              </a:lnSpc>
              <a:spcBef>
                <a:spcPts val="600"/>
              </a:spcBef>
              <a:spcAft>
                <a:spcPts val="600"/>
              </a:spcAft>
            </a:pPr>
            <a:r>
              <a:rPr lang="en-AU" dirty="0"/>
              <a:t>Our volunteer training and induction processes</a:t>
            </a:r>
          </a:p>
          <a:p>
            <a:pPr marL="228600" lvl="1">
              <a:lnSpc>
                <a:spcPct val="100000"/>
              </a:lnSpc>
              <a:spcBef>
                <a:spcPts val="600"/>
              </a:spcBef>
              <a:spcAft>
                <a:spcPts val="600"/>
              </a:spcAft>
            </a:pPr>
            <a:r>
              <a:rPr lang="en-AU" dirty="0">
                <a:cs typeface="Times New Roman" panose="02020603050405020304" pitchFamily="18" charset="0"/>
              </a:rPr>
              <a:t>Management and supervision arrangements</a:t>
            </a:r>
          </a:p>
          <a:p>
            <a:pPr marL="228600" lvl="1">
              <a:lnSpc>
                <a:spcPct val="100000"/>
              </a:lnSpc>
              <a:spcBef>
                <a:spcPts val="600"/>
              </a:spcBef>
              <a:spcAft>
                <a:spcPts val="600"/>
              </a:spcAft>
            </a:pPr>
            <a:r>
              <a:rPr lang="en-AU" dirty="0">
                <a:cs typeface="Times New Roman" panose="02020603050405020304" pitchFamily="18" charset="0"/>
              </a:rPr>
              <a:t>Volunteer obligations relating to privacy, information sharing and record keeping.</a:t>
            </a:r>
            <a:endParaRPr lang="en-AU" sz="2400" dirty="0"/>
          </a:p>
        </p:txBody>
      </p:sp>
    </p:spTree>
    <p:extLst>
      <p:ext uri="{BB962C8B-B14F-4D97-AF65-F5344CB8AC3E}">
        <p14:creationId xmlns:p14="http://schemas.microsoft.com/office/powerpoint/2010/main" val="3705009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6452d86b7e234aaffd749d9bdc2805d9">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3c1b91d790e1c7b32e6039a4e5fb926c"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ma:displayName="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ECD_Publisher xmlns="http://schemas.microsoft.com/sharepoint/v3">Department of Education and Training</DEECD_Publisher>
    <hyperlink xmlns="76b566cd-adb9-46c2-964b-22eba181fd0b">
      <Url xsi:nil="true"/>
      <Description xsi:nil="true"/>
    </hyperlink>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PublishingExpirationDate xmlns="http://schemas.microsoft.com/sharepoint/v3" xsi:nil="true"/>
    <DEECD_Description xmlns="http://schemas.microsoft.com/sharepoint/v3">Child safe standards volunteer training</DEECD_Description>
    <b1688cb4a3a940449dc8286705012a42 xmlns="76b566cd-adb9-46c2-964b-22eba181fd0b">
      <Terms xmlns="http://schemas.microsoft.com/office/infopath/2007/PartnerControls"/>
    </b1688cb4a3a940449dc8286705012a42>
    <hyperlink2 xmlns="76b566cd-adb9-46c2-964b-22eba181fd0b">
      <Url xsi:nil="true"/>
      <Description xsi:nil="true"/>
    </hyperlink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documentManagement>
</p:properties>
</file>

<file path=customXml/itemProps1.xml><?xml version="1.0" encoding="utf-8"?>
<ds:datastoreItem xmlns:ds="http://schemas.openxmlformats.org/officeDocument/2006/customXml" ds:itemID="{165E95A1-4E29-42EF-BC1F-DB9D8BE36044}">
  <ds:schemaRefs>
    <ds:schemaRef ds:uri="http://schemas.microsoft.com/sharepoint/v3/contenttype/forms"/>
  </ds:schemaRefs>
</ds:datastoreItem>
</file>

<file path=customXml/itemProps2.xml><?xml version="1.0" encoding="utf-8"?>
<ds:datastoreItem xmlns:ds="http://schemas.openxmlformats.org/officeDocument/2006/customXml" ds:itemID="{BA4A294B-D9B7-48D6-A44D-2863687DD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b566cd-adb9-46c2-964b-22eba181fd0b"/>
    <ds:schemaRef ds:uri="cb9114c1-daad-44dd-acad-30f42466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B04D0A-AE9A-4758-8814-FE089595D9E7}">
  <ds:schemaRefs>
    <ds:schemaRef ds:uri="http://purl.org/dc/elements/1.1/"/>
    <ds:schemaRef ds:uri="http://schemas.microsoft.com/office/2006/documentManagement/types"/>
    <ds:schemaRef ds:uri="http://schemas.microsoft.com/office/infopath/2007/PartnerControls"/>
    <ds:schemaRef ds:uri="76b566cd-adb9-46c2-964b-22eba181fd0b"/>
    <ds:schemaRef ds:uri="http://schemas.microsoft.com/office/2006/metadata/properties"/>
    <ds:schemaRef ds:uri="http://schemas.microsoft.com/sharepoint/v3"/>
    <ds:schemaRef ds:uri="cb9114c1-daad-44dd-acad-30f4246641f2"/>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15735</TotalTime>
  <Words>7234</Words>
  <Application>Microsoft Office PowerPoint</Application>
  <PresentationFormat>Widescreen</PresentationFormat>
  <Paragraphs>588</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inherit</vt:lpstr>
      <vt:lpstr>Times New Roman</vt:lpstr>
      <vt:lpstr>Custom Design</vt:lpstr>
      <vt:lpstr>1_Office Theme</vt:lpstr>
      <vt:lpstr>Victoria’s Child Safe Standards - Volunteer Training</vt:lpstr>
      <vt:lpstr>Support available</vt:lpstr>
      <vt:lpstr>In this presentation</vt:lpstr>
      <vt:lpstr>Definitions: Child safety and child abuse</vt:lpstr>
      <vt:lpstr>Why child safety is so important</vt:lpstr>
      <vt:lpstr>Victoria’s Child Safe Standards</vt:lpstr>
      <vt:lpstr>Volunteer responsibilities to keep students safe and our school’s child safety policies and procedures </vt:lpstr>
      <vt:lpstr>Volunteer responsibilities to keep students safe</vt:lpstr>
      <vt:lpstr>Volunteers Policy</vt:lpstr>
      <vt:lpstr>Child Safety and Wellbeing Policy</vt:lpstr>
      <vt:lpstr>Our Child Safety and Wellbeing Policy </vt:lpstr>
      <vt:lpstr>Our commitment to child safety and wellbeing</vt:lpstr>
      <vt:lpstr>Establishing culturally safe environments and responding to diverse needs</vt:lpstr>
      <vt:lpstr>Child Safety Code of Conduct </vt:lpstr>
      <vt:lpstr>Acceptable and unacceptable behaviours</vt:lpstr>
      <vt:lpstr>Responding to incidents, disclosures and suspicions of child abuse (1)</vt:lpstr>
      <vt:lpstr>Responding to incidents, disclosures and suspicions of child abuse (2)</vt:lpstr>
      <vt:lpstr>Signs of child abuse to look out for (1)</vt:lpstr>
      <vt:lpstr>Signs of child abuse to look out for (2)</vt:lpstr>
      <vt:lpstr>Identifying and managing child safety risks  </vt:lpstr>
      <vt:lpstr>Information sharing obligations for volunteers</vt:lpstr>
      <vt:lpstr>Record keeping </vt:lpstr>
      <vt:lpstr>Key things to remember</vt:lpstr>
      <vt:lpstr>PowerPoint Presentation</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safe standards volunteer training</dc:title>
  <dc:creator>Department of Education and Training</dc:creator>
  <cp:lastModifiedBy>Katrina Spicer</cp:lastModifiedBy>
  <cp:revision>312</cp:revision>
  <cp:lastPrinted>2024-02-02T03:57:47Z</cp:lastPrinted>
  <dcterms:created xsi:type="dcterms:W3CDTF">2022-02-25T00:11:19Z</dcterms:created>
  <dcterms:modified xsi:type="dcterms:W3CDTF">2024-02-02T04:15:13Z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T_EDRMS_RCSTaxHTField0">
    <vt:lpwstr>13.1.2 Internal Policy|ad985a07-89db-41e4-84da-e1a6cef79014</vt:lpwstr>
  </property>
  <property fmtid="{D5CDD505-2E9C-101B-9397-08002B2CF9AE}" pid="4" name="DET_EDRMS_RCS">
    <vt:lpwstr>10;#13.1.2 Internal Policy|ad985a07-89db-41e4-84da-e1a6cef79014</vt:lpwstr>
  </property>
  <property fmtid="{D5CDD505-2E9C-101B-9397-08002B2CF9AE}" pid="5" name="TaxCatchAll">
    <vt:lpwstr>10;#13.1.2 Internal Policy|ad985a07-89db-41e4-84da-e1a6cef79014</vt:lpwstr>
  </property>
  <property fmtid="{D5CDD505-2E9C-101B-9397-08002B2CF9AE}" pid="6" name="DEECD_Author">
    <vt:lpwstr>94;#Education|5232e41c-5101-41fe-b638-7d41d1371531</vt:lpwstr>
  </property>
  <property fmtid="{D5CDD505-2E9C-101B-9397-08002B2CF9AE}" pid="7" name="DEECD_ItemType">
    <vt:lpwstr>101;#Page|eb523acf-a821-456c-a76b-7607578309d7</vt:lpwstr>
  </property>
  <property fmtid="{D5CDD505-2E9C-101B-9397-08002B2CF9AE}" pid="8" name="DEECD_SubjectCategory">
    <vt:lpwstr/>
  </property>
  <property fmtid="{D5CDD505-2E9C-101B-9397-08002B2CF9AE}" pid="9" name="DEECD_Audience">
    <vt:lpwstr/>
  </property>
</Properties>
</file>